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87" r:id="rId10"/>
    <p:sldId id="265" r:id="rId11"/>
    <p:sldId id="266" r:id="rId12"/>
    <p:sldId id="267" r:id="rId13"/>
    <p:sldId id="288" r:id="rId14"/>
    <p:sldId id="268" r:id="rId15"/>
    <p:sldId id="269" r:id="rId16"/>
    <p:sldId id="270" r:id="rId17"/>
    <p:sldId id="271" r:id="rId18"/>
    <p:sldId id="272" r:id="rId19"/>
    <p:sldId id="290" r:id="rId20"/>
    <p:sldId id="289" r:id="rId21"/>
    <p:sldId id="291" r:id="rId22"/>
    <p:sldId id="292" r:id="rId23"/>
    <p:sldId id="293" r:id="rId24"/>
    <p:sldId id="294" r:id="rId25"/>
    <p:sldId id="295" r:id="rId26"/>
    <p:sldId id="296" r:id="rId27"/>
    <p:sldId id="2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10" autoAdjust="0"/>
  </p:normalViewPr>
  <p:slideViewPr>
    <p:cSldViewPr snapToGrid="0">
      <p:cViewPr>
        <p:scale>
          <a:sx n="74" d="100"/>
          <a:sy n="74" d="100"/>
        </p:scale>
        <p:origin x="-72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537F6-0ED2-4950-93ED-1375B215A826}" type="datetimeFigureOut">
              <a:rPr lang="en-US" smtClean="0"/>
              <a:t>6/25/2019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BF8FA-112F-40D5-AC1C-1BA95CCC1C04}" type="slidenum">
              <a:rPr lang="en-US" smtClean="0"/>
              <a:t>‹#›</a:t>
            </a:fld>
            <a:endParaRPr lang="en-US"/>
          </a:p>
        </p:txBody>
      </p:sp>
    </p:spTree>
    <p:extLst>
      <p:ext uri="{BB962C8B-B14F-4D97-AF65-F5344CB8AC3E}">
        <p14:creationId xmlns:p14="http://schemas.microsoft.com/office/powerpoint/2010/main" val="201814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AMP: animal peptides </a:t>
            </a:r>
            <a:endParaRPr lang="en-US" dirty="0"/>
          </a:p>
        </p:txBody>
      </p:sp>
      <p:sp>
        <p:nvSpPr>
          <p:cNvPr id="4" name="Slide Number Placeholder 3"/>
          <p:cNvSpPr>
            <a:spLocks noGrp="1"/>
          </p:cNvSpPr>
          <p:nvPr>
            <p:ph type="sldNum" sz="quarter" idx="10"/>
          </p:nvPr>
        </p:nvSpPr>
        <p:spPr/>
        <p:txBody>
          <a:bodyPr/>
          <a:lstStyle/>
          <a:p>
            <a:fld id="{E63BF8FA-112F-40D5-AC1C-1BA95CCC1C04}" type="slidenum">
              <a:rPr lang="en-US" smtClean="0"/>
              <a:t>1</a:t>
            </a:fld>
            <a:endParaRPr lang="en-US"/>
          </a:p>
        </p:txBody>
      </p:sp>
    </p:spTree>
    <p:extLst>
      <p:ext uri="{BB962C8B-B14F-4D97-AF65-F5344CB8AC3E}">
        <p14:creationId xmlns:p14="http://schemas.microsoft.com/office/powerpoint/2010/main" val="2618680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2F5BF-6BF1-4B87-9C95-E51AFD07E9D5}"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FBBBF-7E62-45E8-904F-250ACCEAB2A0}" type="slidenum">
              <a:rPr lang="en-US" smtClean="0"/>
              <a:t>‹#›</a:t>
            </a:fld>
            <a:endParaRPr lang="en-US"/>
          </a:p>
        </p:txBody>
      </p:sp>
    </p:spTree>
    <p:extLst>
      <p:ext uri="{BB962C8B-B14F-4D97-AF65-F5344CB8AC3E}">
        <p14:creationId xmlns:p14="http://schemas.microsoft.com/office/powerpoint/2010/main" val="2318148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2F5BF-6BF1-4B87-9C95-E51AFD07E9D5}"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FBBBF-7E62-45E8-904F-250ACCEAB2A0}" type="slidenum">
              <a:rPr lang="en-US" smtClean="0"/>
              <a:t>‹#›</a:t>
            </a:fld>
            <a:endParaRPr lang="en-US"/>
          </a:p>
        </p:txBody>
      </p:sp>
    </p:spTree>
    <p:extLst>
      <p:ext uri="{BB962C8B-B14F-4D97-AF65-F5344CB8AC3E}">
        <p14:creationId xmlns:p14="http://schemas.microsoft.com/office/powerpoint/2010/main" val="57928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3"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2F5BF-6BF1-4B87-9C95-E51AFD07E9D5}"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FBBBF-7E62-45E8-904F-250ACCEAB2A0}" type="slidenum">
              <a:rPr lang="en-US" smtClean="0"/>
              <a:t>‹#›</a:t>
            </a:fld>
            <a:endParaRPr lang="en-US"/>
          </a:p>
        </p:txBody>
      </p:sp>
    </p:spTree>
    <p:extLst>
      <p:ext uri="{BB962C8B-B14F-4D97-AF65-F5344CB8AC3E}">
        <p14:creationId xmlns:p14="http://schemas.microsoft.com/office/powerpoint/2010/main" val="257682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2F5BF-6BF1-4B87-9C95-E51AFD07E9D5}"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FBBBF-7E62-45E8-904F-250ACCEAB2A0}" type="slidenum">
              <a:rPr lang="en-US" smtClean="0"/>
              <a:t>‹#›</a:t>
            </a:fld>
            <a:endParaRPr lang="en-US"/>
          </a:p>
        </p:txBody>
      </p:sp>
    </p:spTree>
    <p:extLst>
      <p:ext uri="{BB962C8B-B14F-4D97-AF65-F5344CB8AC3E}">
        <p14:creationId xmlns:p14="http://schemas.microsoft.com/office/powerpoint/2010/main" val="4102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2F5BF-6BF1-4B87-9C95-E51AFD07E9D5}"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FBBBF-7E62-45E8-904F-250ACCEAB2A0}" type="slidenum">
              <a:rPr lang="en-US" smtClean="0"/>
              <a:t>‹#›</a:t>
            </a:fld>
            <a:endParaRPr lang="en-US"/>
          </a:p>
        </p:txBody>
      </p:sp>
    </p:spTree>
    <p:extLst>
      <p:ext uri="{BB962C8B-B14F-4D97-AF65-F5344CB8AC3E}">
        <p14:creationId xmlns:p14="http://schemas.microsoft.com/office/powerpoint/2010/main" val="164466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1" y="1825625"/>
            <a:ext cx="38671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825625"/>
            <a:ext cx="38671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2F5BF-6BF1-4B87-9C95-E51AFD07E9D5}" type="datetimeFigureOut">
              <a:rPr lang="en-US" smtClean="0"/>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FBBBF-7E62-45E8-904F-250ACCEAB2A0}" type="slidenum">
              <a:rPr lang="en-US" smtClean="0"/>
              <a:t>‹#›</a:t>
            </a:fld>
            <a:endParaRPr lang="en-US"/>
          </a:p>
        </p:txBody>
      </p:sp>
    </p:spTree>
    <p:extLst>
      <p:ext uri="{BB962C8B-B14F-4D97-AF65-F5344CB8AC3E}">
        <p14:creationId xmlns:p14="http://schemas.microsoft.com/office/powerpoint/2010/main" val="106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2F5BF-6BF1-4B87-9C95-E51AFD07E9D5}" type="datetimeFigureOut">
              <a:rPr lang="en-US" smtClean="0"/>
              <a:t>6/25/2019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FBBBF-7E62-45E8-904F-250ACCEAB2A0}" type="slidenum">
              <a:rPr lang="en-US" smtClean="0"/>
              <a:t>‹#›</a:t>
            </a:fld>
            <a:endParaRPr lang="en-US"/>
          </a:p>
        </p:txBody>
      </p:sp>
    </p:spTree>
    <p:extLst>
      <p:ext uri="{BB962C8B-B14F-4D97-AF65-F5344CB8AC3E}">
        <p14:creationId xmlns:p14="http://schemas.microsoft.com/office/powerpoint/2010/main" val="341823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2F5BF-6BF1-4B87-9C95-E51AFD07E9D5}" type="datetimeFigureOut">
              <a:rPr lang="en-US" smtClean="0"/>
              <a:t>6/25/2019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FBBBF-7E62-45E8-904F-250ACCEAB2A0}" type="slidenum">
              <a:rPr lang="en-US" smtClean="0"/>
              <a:t>‹#›</a:t>
            </a:fld>
            <a:endParaRPr lang="en-US"/>
          </a:p>
        </p:txBody>
      </p:sp>
    </p:spTree>
    <p:extLst>
      <p:ext uri="{BB962C8B-B14F-4D97-AF65-F5344CB8AC3E}">
        <p14:creationId xmlns:p14="http://schemas.microsoft.com/office/powerpoint/2010/main" val="76281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2F5BF-6BF1-4B87-9C95-E51AFD07E9D5}" type="datetimeFigureOut">
              <a:rPr lang="en-US" smtClean="0"/>
              <a:t>6/25/2019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FBBBF-7E62-45E8-904F-250ACCEAB2A0}" type="slidenum">
              <a:rPr lang="en-US" smtClean="0"/>
              <a:t>‹#›</a:t>
            </a:fld>
            <a:endParaRPr lang="en-US"/>
          </a:p>
        </p:txBody>
      </p:sp>
    </p:spTree>
    <p:extLst>
      <p:ext uri="{BB962C8B-B14F-4D97-AF65-F5344CB8AC3E}">
        <p14:creationId xmlns:p14="http://schemas.microsoft.com/office/powerpoint/2010/main" val="199356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2F5BF-6BF1-4B87-9C95-E51AFD07E9D5}" type="datetimeFigureOut">
              <a:rPr lang="en-US" smtClean="0"/>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FBBBF-7E62-45E8-904F-250ACCEAB2A0}" type="slidenum">
              <a:rPr lang="en-US" smtClean="0"/>
              <a:t>‹#›</a:t>
            </a:fld>
            <a:endParaRPr lang="en-US"/>
          </a:p>
        </p:txBody>
      </p:sp>
    </p:spTree>
    <p:extLst>
      <p:ext uri="{BB962C8B-B14F-4D97-AF65-F5344CB8AC3E}">
        <p14:creationId xmlns:p14="http://schemas.microsoft.com/office/powerpoint/2010/main" val="190130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2F5BF-6BF1-4B87-9C95-E51AFD07E9D5}" type="datetimeFigureOut">
              <a:rPr lang="en-US" smtClean="0"/>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FBBBF-7E62-45E8-904F-250ACCEAB2A0}" type="slidenum">
              <a:rPr lang="en-US" smtClean="0"/>
              <a:t>‹#›</a:t>
            </a:fld>
            <a:endParaRPr lang="en-US"/>
          </a:p>
        </p:txBody>
      </p:sp>
    </p:spTree>
    <p:extLst>
      <p:ext uri="{BB962C8B-B14F-4D97-AF65-F5344CB8AC3E}">
        <p14:creationId xmlns:p14="http://schemas.microsoft.com/office/powerpoint/2010/main" val="162178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2F5BF-6BF1-4B87-9C95-E51AFD07E9D5}" type="datetimeFigureOut">
              <a:rPr lang="en-US" smtClean="0"/>
              <a:t>6/25/2019</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FBBBF-7E62-45E8-904F-250ACCEAB2A0}" type="slidenum">
              <a:rPr lang="en-US" smtClean="0"/>
              <a:t>‹#›</a:t>
            </a:fld>
            <a:endParaRPr lang="en-US"/>
          </a:p>
        </p:txBody>
      </p:sp>
    </p:spTree>
    <p:extLst>
      <p:ext uri="{BB962C8B-B14F-4D97-AF65-F5344CB8AC3E}">
        <p14:creationId xmlns:p14="http://schemas.microsoft.com/office/powerpoint/2010/main" val="251068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2943" y="601014"/>
            <a:ext cx="7772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400" b="1" dirty="0"/>
              <a:t>Toxicology course </a:t>
            </a:r>
          </a:p>
        </p:txBody>
      </p:sp>
      <p:sp>
        <p:nvSpPr>
          <p:cNvPr id="5" name="Subtitle 2"/>
          <p:cNvSpPr txBox="1">
            <a:spLocks/>
          </p:cNvSpPr>
          <p:nvPr/>
        </p:nvSpPr>
        <p:spPr>
          <a:xfrm>
            <a:off x="567743" y="1969395"/>
            <a:ext cx="7162800" cy="434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4300" b="1" dirty="0">
                <a:solidFill>
                  <a:schemeClr val="tx1">
                    <a:lumMod val="95000"/>
                    <a:lumOff val="5000"/>
                  </a:schemeClr>
                </a:solidFill>
              </a:rPr>
              <a:t>Part </a:t>
            </a:r>
            <a:r>
              <a:rPr lang="en-US" sz="4300" b="1" dirty="0" smtClean="0">
                <a:solidFill>
                  <a:schemeClr val="tx1">
                    <a:lumMod val="95000"/>
                    <a:lumOff val="5000"/>
                  </a:schemeClr>
                </a:solidFill>
              </a:rPr>
              <a:t>8:</a:t>
            </a:r>
          </a:p>
          <a:p>
            <a:pPr algn="ctr">
              <a:defRPr/>
            </a:pPr>
            <a:endParaRPr lang="en-US" sz="4300" b="1" dirty="0">
              <a:solidFill>
                <a:schemeClr val="tx1">
                  <a:lumMod val="95000"/>
                  <a:lumOff val="5000"/>
                </a:schemeClr>
              </a:solidFill>
            </a:endParaRPr>
          </a:p>
          <a:p>
            <a:pPr algn="ctr">
              <a:buFont typeface="Wingdings" pitchFamily="2" charset="2"/>
              <a:buChar char="v"/>
              <a:defRPr/>
            </a:pPr>
            <a:r>
              <a:rPr lang="en-US" sz="4300" b="1" dirty="0" smtClean="0">
                <a:solidFill>
                  <a:schemeClr val="tx1">
                    <a:lumMod val="95000"/>
                    <a:lumOff val="5000"/>
                  </a:schemeClr>
                </a:solidFill>
              </a:rPr>
              <a:t>Toxicology of animal poisoning </a:t>
            </a:r>
            <a:endParaRPr lang="en-US" sz="4300" b="1" dirty="0">
              <a:solidFill>
                <a:schemeClr val="tx1">
                  <a:lumMod val="95000"/>
                  <a:lumOff val="5000"/>
                </a:schemeClr>
              </a:solidFill>
            </a:endParaRPr>
          </a:p>
          <a:p>
            <a:pPr algn="ctr">
              <a:defRPr/>
            </a:pPr>
            <a:endParaRPr lang="en-US" sz="4000" dirty="0">
              <a:solidFill>
                <a:schemeClr val="tx1">
                  <a:lumMod val="95000"/>
                  <a:lumOff val="5000"/>
                </a:schemeClr>
              </a:solidFill>
            </a:endParaRPr>
          </a:p>
        </p:txBody>
      </p:sp>
      <p:pic>
        <p:nvPicPr>
          <p:cNvPr id="2050" name="Picture 2" descr="ÙØªÙØ¬Ø© Ø¨Ø­Ø« Ø§ÙØµÙØ± Ø¹Ù âªanimal venoms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973" y="1124959"/>
            <a:ext cx="4572877" cy="455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72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lstStyle/>
          <a:p>
            <a:r>
              <a:rPr lang="en-US" b="1" u="sng" dirty="0"/>
              <a:t>Neurotoxic </a:t>
            </a:r>
            <a:r>
              <a:rPr lang="en-US" b="1" u="sng" dirty="0" smtClean="0"/>
              <a:t>Venom:</a:t>
            </a:r>
          </a:p>
          <a:p>
            <a:endParaRPr lang="en-US" b="1" u="sng" dirty="0" smtClean="0"/>
          </a:p>
          <a:p>
            <a:r>
              <a:rPr lang="en-US" dirty="0" smtClean="0"/>
              <a:t>Start </a:t>
            </a:r>
            <a:r>
              <a:rPr lang="en-US" dirty="0"/>
              <a:t>15-45 minutes after </a:t>
            </a:r>
            <a:r>
              <a:rPr lang="en-US" dirty="0" smtClean="0"/>
              <a:t>biting</a:t>
            </a:r>
          </a:p>
          <a:p>
            <a:r>
              <a:rPr lang="en-US" u="sng" dirty="0" smtClean="0"/>
              <a:t>Local </a:t>
            </a:r>
            <a:r>
              <a:rPr lang="en-US" u="sng" dirty="0"/>
              <a:t>: </a:t>
            </a:r>
            <a:r>
              <a:rPr lang="en-US" dirty="0"/>
              <a:t>fang mark (2 punctures), pain, redness, hotness, swelling,&amp; may wet gangrene (generally less prominent than with hemotoxic </a:t>
            </a:r>
            <a:r>
              <a:rPr lang="en-US" dirty="0" smtClean="0"/>
              <a:t>venom)</a:t>
            </a:r>
          </a:p>
          <a:p>
            <a:r>
              <a:rPr lang="en-US" u="sng" dirty="0" smtClean="0"/>
              <a:t>Systemic </a:t>
            </a:r>
            <a:r>
              <a:rPr lang="en-US" u="sng" dirty="0"/>
              <a:t>: </a:t>
            </a:r>
            <a:r>
              <a:rPr lang="en-US" dirty="0"/>
              <a:t>1 </a:t>
            </a:r>
            <a:r>
              <a:rPr lang="en-US" dirty="0" err="1"/>
              <a:t>st</a:t>
            </a:r>
            <a:r>
              <a:rPr lang="en-US" dirty="0"/>
              <a:t> sign is ptosis &amp; numbness in lips &amp; tongue – giddiness – heaviness in bitted limb – salivation &amp; vomiting – blurred vision – dysarthria – dysphagia – </a:t>
            </a:r>
            <a:r>
              <a:rPr lang="en-US" dirty="0" err="1"/>
              <a:t>bradypnea</a:t>
            </a:r>
            <a:r>
              <a:rPr lang="en-US" dirty="0"/>
              <a:t> – convulsions – coma &amp; death due to </a:t>
            </a:r>
            <a:r>
              <a:rPr lang="en-US" dirty="0" err="1" smtClean="0"/>
              <a:t>resparatory</a:t>
            </a:r>
            <a:r>
              <a:rPr lang="en-US" dirty="0" smtClean="0"/>
              <a:t> failure</a:t>
            </a:r>
            <a:endParaRPr lang="en-US" dirty="0"/>
          </a:p>
        </p:txBody>
      </p:sp>
    </p:spTree>
    <p:extLst>
      <p:ext uri="{BB962C8B-B14F-4D97-AF65-F5344CB8AC3E}">
        <p14:creationId xmlns:p14="http://schemas.microsoft.com/office/powerpoint/2010/main" val="421443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1" y="478972"/>
            <a:ext cx="10515600" cy="5639934"/>
          </a:xfrm>
        </p:spPr>
        <p:txBody>
          <a:bodyPr/>
          <a:lstStyle/>
          <a:p>
            <a:r>
              <a:rPr lang="en-US" b="1" u="sng" dirty="0"/>
              <a:t>Hemotoxic </a:t>
            </a:r>
            <a:r>
              <a:rPr lang="en-US" b="1" u="sng" dirty="0" smtClean="0"/>
              <a:t>Venom:</a:t>
            </a:r>
          </a:p>
          <a:p>
            <a:endParaRPr lang="en-US" b="1" u="sng" dirty="0" smtClean="0"/>
          </a:p>
          <a:p>
            <a:r>
              <a:rPr lang="en-US" dirty="0" smtClean="0"/>
              <a:t>Local </a:t>
            </a:r>
            <a:r>
              <a:rPr lang="en-US" dirty="0"/>
              <a:t>: prominent and include: fang marks, severe pain, redness, ecchymosis, hotness, edema and swelling of affected limb &amp; dry </a:t>
            </a:r>
            <a:r>
              <a:rPr lang="en-US" dirty="0" smtClean="0"/>
              <a:t>gangrene</a:t>
            </a:r>
          </a:p>
          <a:p>
            <a:r>
              <a:rPr lang="en-US" dirty="0" smtClean="0"/>
              <a:t>Systemic </a:t>
            </a:r>
            <a:r>
              <a:rPr lang="en-US" dirty="0"/>
              <a:t>: nausea, vomiting – hypotension with rapid weak pulse – bleeding from mucous membranes – acute renal failure due to </a:t>
            </a:r>
            <a:r>
              <a:rPr lang="en-US" dirty="0" err="1"/>
              <a:t>hemoglobinuria</a:t>
            </a:r>
            <a:r>
              <a:rPr lang="en-US" dirty="0"/>
              <a:t> – coma and death due to circulatory collapse </a:t>
            </a:r>
          </a:p>
        </p:txBody>
      </p:sp>
    </p:spTree>
    <p:extLst>
      <p:ext uri="{BB962C8B-B14F-4D97-AF65-F5344CB8AC3E}">
        <p14:creationId xmlns:p14="http://schemas.microsoft.com/office/powerpoint/2010/main" val="3428981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toxicity </a:t>
            </a:r>
            <a:endParaRPr lang="en-US" dirty="0"/>
          </a:p>
        </p:txBody>
      </p:sp>
      <p:sp>
        <p:nvSpPr>
          <p:cNvPr id="3" name="Content Placeholder 2"/>
          <p:cNvSpPr>
            <a:spLocks noGrp="1"/>
          </p:cNvSpPr>
          <p:nvPr>
            <p:ph idx="1"/>
          </p:nvPr>
        </p:nvSpPr>
        <p:spPr>
          <a:xfrm>
            <a:off x="838200" y="1825624"/>
            <a:ext cx="10515600" cy="5032375"/>
          </a:xfrm>
        </p:spPr>
        <p:txBody>
          <a:bodyPr>
            <a:normAutofit/>
          </a:bodyPr>
          <a:lstStyle/>
          <a:p>
            <a:r>
              <a:rPr lang="en-US" dirty="0" smtClean="0"/>
              <a:t>Reassurance </a:t>
            </a:r>
            <a:r>
              <a:rPr lang="en-US" dirty="0"/>
              <a:t>of patient is </a:t>
            </a:r>
            <a:r>
              <a:rPr lang="en-US" dirty="0" smtClean="0"/>
              <a:t>important</a:t>
            </a:r>
          </a:p>
          <a:p>
            <a:r>
              <a:rPr lang="en-US" dirty="0" smtClean="0"/>
              <a:t>First </a:t>
            </a:r>
            <a:r>
              <a:rPr lang="en-US" dirty="0"/>
              <a:t>step is to examine the site of bite and decide if the bite is poisonous or not to avoid unnecessary use of </a:t>
            </a:r>
            <a:r>
              <a:rPr lang="en-US" dirty="0" err="1"/>
              <a:t>polyantivenom</a:t>
            </a:r>
            <a:r>
              <a:rPr lang="en-US" dirty="0"/>
              <a:t> as it is risky and </a:t>
            </a:r>
            <a:r>
              <a:rPr lang="en-US" dirty="0" smtClean="0"/>
              <a:t>expensive</a:t>
            </a:r>
          </a:p>
          <a:p>
            <a:r>
              <a:rPr lang="en-US" dirty="0" smtClean="0"/>
              <a:t>Immobilize </a:t>
            </a:r>
            <a:r>
              <a:rPr lang="en-US" dirty="0"/>
              <a:t>the affected </a:t>
            </a:r>
            <a:r>
              <a:rPr lang="en-US" dirty="0" smtClean="0"/>
              <a:t>limb</a:t>
            </a:r>
          </a:p>
          <a:p>
            <a:r>
              <a:rPr lang="en-US" dirty="0" smtClean="0"/>
              <a:t>Stop </a:t>
            </a:r>
            <a:r>
              <a:rPr lang="en-US" dirty="0"/>
              <a:t>venom absorption as possible using tourniquet proximal to bite (just enough to obstruct lymph drainage not venous drainage) and make 2 small incisions over fang marks, and </a:t>
            </a:r>
            <a:r>
              <a:rPr lang="en-US" dirty="0" smtClean="0"/>
              <a:t>suction</a:t>
            </a:r>
          </a:p>
          <a:p>
            <a:r>
              <a:rPr lang="en-US" dirty="0" smtClean="0"/>
              <a:t>Don’t </a:t>
            </a:r>
            <a:r>
              <a:rPr lang="en-US" dirty="0"/>
              <a:t>use ice fomentations to avoid gangrene or give aspirin to avoid bleeding </a:t>
            </a:r>
          </a:p>
        </p:txBody>
      </p:sp>
    </p:spTree>
    <p:extLst>
      <p:ext uri="{BB962C8B-B14F-4D97-AF65-F5344CB8AC3E}">
        <p14:creationId xmlns:p14="http://schemas.microsoft.com/office/powerpoint/2010/main" val="133317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Supportive </a:t>
            </a:r>
            <a:r>
              <a:rPr lang="en-US" sz="3200" dirty="0" smtClean="0"/>
              <a:t>Treatment:</a:t>
            </a:r>
          </a:p>
          <a:p>
            <a:pPr marL="514350" indent="-514350">
              <a:buAutoNum type="arabicPeriod"/>
            </a:pPr>
            <a:r>
              <a:rPr lang="en-US" sz="3200" dirty="0" smtClean="0"/>
              <a:t>Open </a:t>
            </a:r>
            <a:r>
              <a:rPr lang="en-US" sz="3200" dirty="0"/>
              <a:t>IV line and correct fluid, electrolytes and acid-base </a:t>
            </a:r>
            <a:r>
              <a:rPr lang="en-US" sz="3200" dirty="0" smtClean="0"/>
              <a:t>balances</a:t>
            </a:r>
          </a:p>
          <a:p>
            <a:pPr marL="514350" indent="-514350">
              <a:buAutoNum type="arabicPeriod"/>
            </a:pPr>
            <a:r>
              <a:rPr lang="en-US" sz="3200" dirty="0" smtClean="0"/>
              <a:t>In </a:t>
            </a:r>
            <a:r>
              <a:rPr lang="en-US" sz="3200" dirty="0"/>
              <a:t>all cases of snake bite either poisonous or nonpoisonous, we have to give broad spectrum antibiotics and anti-tetanic serum owing to pathogens found in snake </a:t>
            </a:r>
            <a:r>
              <a:rPr lang="en-US" sz="3200" dirty="0" smtClean="0"/>
              <a:t>mouth</a:t>
            </a:r>
            <a:endParaRPr lang="en-US" sz="3200" dirty="0"/>
          </a:p>
        </p:txBody>
      </p:sp>
    </p:spTree>
    <p:extLst>
      <p:ext uri="{BB962C8B-B14F-4D97-AF65-F5344CB8AC3E}">
        <p14:creationId xmlns:p14="http://schemas.microsoft.com/office/powerpoint/2010/main" val="316655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3829"/>
            <a:ext cx="10515600" cy="6400800"/>
          </a:xfrm>
        </p:spPr>
        <p:txBody>
          <a:bodyPr>
            <a:normAutofit lnSpcReduction="10000"/>
          </a:bodyPr>
          <a:lstStyle/>
          <a:p>
            <a:r>
              <a:rPr lang="en-US" b="1" dirty="0" smtClean="0"/>
              <a:t>Specific treatment : </a:t>
            </a:r>
            <a:endParaRPr lang="en-US" dirty="0" smtClean="0"/>
          </a:p>
          <a:p>
            <a:r>
              <a:rPr lang="en-US" b="1" u="sng" dirty="0" smtClean="0">
                <a:solidFill>
                  <a:srgbClr val="FF0000"/>
                </a:solidFill>
              </a:rPr>
              <a:t>Antivenoms</a:t>
            </a:r>
            <a:r>
              <a:rPr lang="en-US" dirty="0" smtClean="0"/>
              <a:t> can be classified into:</a:t>
            </a:r>
          </a:p>
          <a:p>
            <a:pPr marL="514350" indent="-514350">
              <a:buAutoNum type="arabicPeriod"/>
            </a:pPr>
            <a:r>
              <a:rPr lang="en-US" dirty="0" smtClean="0"/>
              <a:t>Monovalent (when they are effective against a given species' venom)</a:t>
            </a:r>
          </a:p>
          <a:p>
            <a:pPr marL="514350" indent="-514350">
              <a:buAutoNum type="arabicPeriod"/>
            </a:pPr>
            <a:r>
              <a:rPr lang="en-US" dirty="0" smtClean="0"/>
              <a:t>Polyvalent (when they are effective against a range of species, or several different species at the same time). </a:t>
            </a:r>
          </a:p>
          <a:p>
            <a:r>
              <a:rPr lang="en-US" dirty="0" smtClean="0"/>
              <a:t>Indication:</a:t>
            </a:r>
          </a:p>
          <a:p>
            <a:r>
              <a:rPr lang="en-US" dirty="0" err="1" smtClean="0"/>
              <a:t>envenominated</a:t>
            </a:r>
            <a:r>
              <a:rPr lang="en-US" dirty="0" smtClean="0"/>
              <a:t> bite with systemic manifestations.</a:t>
            </a:r>
          </a:p>
          <a:p>
            <a:r>
              <a:rPr lang="en-US" dirty="0" smtClean="0"/>
              <a:t>Dose : depends on severity of bite not age or body size so a pediatric dose equal an adult dose:</a:t>
            </a:r>
          </a:p>
          <a:p>
            <a:pPr>
              <a:buFontTx/>
              <a:buChar char="-"/>
            </a:pPr>
            <a:r>
              <a:rPr lang="en-US" dirty="0" smtClean="0"/>
              <a:t>mild give 3-5 vials</a:t>
            </a:r>
          </a:p>
          <a:p>
            <a:pPr>
              <a:buFontTx/>
              <a:buChar char="-"/>
            </a:pPr>
            <a:r>
              <a:rPr lang="en-US" dirty="0" smtClean="0"/>
              <a:t>moderate give 5-10 vials</a:t>
            </a:r>
          </a:p>
          <a:p>
            <a:pPr>
              <a:buFontTx/>
              <a:buChar char="-"/>
            </a:pPr>
            <a:r>
              <a:rPr lang="en-US" dirty="0" smtClean="0"/>
              <a:t>severe cases give 10 vials &amp; maintain with more vials according to situation</a:t>
            </a:r>
          </a:p>
          <a:p>
            <a:endParaRPr lang="en-US" dirty="0"/>
          </a:p>
        </p:txBody>
      </p:sp>
    </p:spTree>
    <p:extLst>
      <p:ext uri="{BB962C8B-B14F-4D97-AF65-F5344CB8AC3E}">
        <p14:creationId xmlns:p14="http://schemas.microsoft.com/office/powerpoint/2010/main" val="170854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159656"/>
            <a:ext cx="10515600" cy="6582229"/>
          </a:xfrm>
        </p:spPr>
        <p:txBody>
          <a:bodyPr>
            <a:normAutofit/>
          </a:bodyPr>
          <a:lstStyle/>
          <a:p>
            <a:r>
              <a:rPr lang="en-US" dirty="0"/>
              <a:t>Antivenoms are purified by several processes but will still contain other serum proteins that can act as </a:t>
            </a:r>
            <a:r>
              <a:rPr lang="en-US" b="1" dirty="0"/>
              <a:t>antigens</a:t>
            </a:r>
            <a:r>
              <a:rPr lang="en-US" dirty="0"/>
              <a:t> </a:t>
            </a:r>
            <a:r>
              <a:rPr lang="en-US" dirty="0" smtClean="0"/>
              <a:t>.</a:t>
            </a:r>
          </a:p>
          <a:p>
            <a:endParaRPr lang="en-US" dirty="0"/>
          </a:p>
          <a:p>
            <a:r>
              <a:rPr lang="en-US" dirty="0" smtClean="0"/>
              <a:t>Some </a:t>
            </a:r>
            <a:r>
              <a:rPr lang="en-US" dirty="0"/>
              <a:t>individuals may react to the </a:t>
            </a:r>
            <a:r>
              <a:rPr lang="en-US" dirty="0" err="1"/>
              <a:t>antivenom</a:t>
            </a:r>
            <a:r>
              <a:rPr lang="en-US" dirty="0"/>
              <a:t> with an immediate hypersensitivity reaction ( anaphylaxis ) or a delayed hypersensitivity ( serum sickness ) reaction and </a:t>
            </a:r>
            <a:r>
              <a:rPr lang="en-US" dirty="0" err="1"/>
              <a:t>antivenom</a:t>
            </a:r>
            <a:r>
              <a:rPr lang="en-US" dirty="0"/>
              <a:t> should, therefore, be used with </a:t>
            </a:r>
            <a:r>
              <a:rPr lang="en-US" dirty="0" smtClean="0"/>
              <a:t>caution.</a:t>
            </a:r>
          </a:p>
          <a:p>
            <a:endParaRPr lang="en-US" dirty="0"/>
          </a:p>
          <a:p>
            <a:r>
              <a:rPr lang="en-US" dirty="0" smtClean="0"/>
              <a:t>Despite </a:t>
            </a:r>
            <a:r>
              <a:rPr lang="en-US" dirty="0"/>
              <a:t>this </a:t>
            </a:r>
            <a:r>
              <a:rPr lang="en-US" dirty="0" smtClean="0"/>
              <a:t>caution, </a:t>
            </a:r>
            <a:r>
              <a:rPr lang="en-US" dirty="0" err="1" smtClean="0"/>
              <a:t>antivenom</a:t>
            </a:r>
            <a:r>
              <a:rPr lang="en-US" dirty="0" smtClean="0"/>
              <a:t> is typically the sole effective treatment for a </a:t>
            </a:r>
            <a:r>
              <a:rPr lang="en-US" b="1" dirty="0" smtClean="0"/>
              <a:t>life-threatening condition</a:t>
            </a:r>
          </a:p>
          <a:p>
            <a:endParaRPr lang="en-US" b="1" dirty="0" smtClean="0"/>
          </a:p>
          <a:p>
            <a:r>
              <a:rPr lang="en-US" dirty="0" smtClean="0"/>
              <a:t>the </a:t>
            </a:r>
            <a:r>
              <a:rPr lang="en-US" dirty="0"/>
              <a:t>side effects are manageable, and </a:t>
            </a:r>
            <a:r>
              <a:rPr lang="en-US" dirty="0" err="1"/>
              <a:t>antivenom</a:t>
            </a:r>
            <a:r>
              <a:rPr lang="en-US" dirty="0"/>
              <a:t> should be given as rapidly as the side effects can be managed. </a:t>
            </a:r>
          </a:p>
        </p:txBody>
      </p:sp>
    </p:spTree>
    <p:extLst>
      <p:ext uri="{BB962C8B-B14F-4D97-AF65-F5344CB8AC3E}">
        <p14:creationId xmlns:p14="http://schemas.microsoft.com/office/powerpoint/2010/main" val="79122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uhaus 93" panose="04030905020B02020C02" pitchFamily="82" charset="0"/>
              </a:rPr>
              <a:t>SCORPIONS</a:t>
            </a:r>
            <a:endParaRPr lang="en-US" b="1" dirty="0">
              <a:latin typeface="Bauhaus 93" panose="04030905020B02020C02" pitchFamily="82" charset="0"/>
            </a:endParaRPr>
          </a:p>
        </p:txBody>
      </p:sp>
      <p:sp>
        <p:nvSpPr>
          <p:cNvPr id="3" name="Content Placeholder 2"/>
          <p:cNvSpPr>
            <a:spLocks noGrp="1"/>
          </p:cNvSpPr>
          <p:nvPr>
            <p:ph idx="1"/>
          </p:nvPr>
        </p:nvSpPr>
        <p:spPr>
          <a:xfrm>
            <a:off x="838199" y="1825625"/>
            <a:ext cx="8465458" cy="4351338"/>
          </a:xfrm>
        </p:spPr>
        <p:txBody>
          <a:bodyPr/>
          <a:lstStyle/>
          <a:p>
            <a:r>
              <a:rPr lang="en-US" dirty="0" smtClean="0"/>
              <a:t>Belong </a:t>
            </a:r>
            <a:r>
              <a:rPr lang="en-US" dirty="0"/>
              <a:t>to </a:t>
            </a:r>
            <a:r>
              <a:rPr lang="en-US" dirty="0" smtClean="0"/>
              <a:t>Arthropods</a:t>
            </a:r>
          </a:p>
          <a:p>
            <a:r>
              <a:rPr lang="en-US" dirty="0" smtClean="0"/>
              <a:t>all </a:t>
            </a:r>
            <a:r>
              <a:rPr lang="en-US" dirty="0"/>
              <a:t>of them are poisonous &amp; their venoms are more potent than that of snakes &amp; numerically more than snakes, so they represent more public health problem especially in southern </a:t>
            </a:r>
            <a:r>
              <a:rPr lang="en-US" dirty="0" smtClean="0"/>
              <a:t>areas</a:t>
            </a:r>
          </a:p>
          <a:p>
            <a:r>
              <a:rPr lang="en-US" dirty="0" smtClean="0"/>
              <a:t>Generally</a:t>
            </a:r>
            <a:r>
              <a:rPr lang="en-US" dirty="0"/>
              <a:t>, more dangerous &amp; causing more morbidity &amp; mortality in children</a:t>
            </a:r>
            <a:r>
              <a:rPr lang="en-US" dirty="0" smtClean="0"/>
              <a:t>.</a:t>
            </a:r>
          </a:p>
          <a:p>
            <a:endParaRPr lang="en-US" dirty="0"/>
          </a:p>
          <a:p>
            <a:pPr marL="0" indent="0">
              <a:buNone/>
            </a:pPr>
            <a:r>
              <a:rPr lang="en-US" dirty="0" smtClean="0"/>
              <a:t>Ex: </a:t>
            </a:r>
            <a:r>
              <a:rPr lang="en-US" dirty="0" err="1" smtClean="0"/>
              <a:t>Androctonus</a:t>
            </a:r>
            <a:r>
              <a:rPr lang="en-US" dirty="0" smtClean="0"/>
              <a:t> </a:t>
            </a:r>
            <a:r>
              <a:rPr lang="en-US" dirty="0" err="1"/>
              <a:t>amoreuxi</a:t>
            </a:r>
            <a:endParaRPr lang="en-US" dirty="0"/>
          </a:p>
        </p:txBody>
      </p:sp>
      <p:pic>
        <p:nvPicPr>
          <p:cNvPr id="4" name="Picture 3"/>
          <p:cNvPicPr>
            <a:picLocks noChangeAspect="1"/>
          </p:cNvPicPr>
          <p:nvPr/>
        </p:nvPicPr>
        <p:blipFill>
          <a:blip r:embed="rId2"/>
          <a:stretch>
            <a:fillRect/>
          </a:stretch>
        </p:blipFill>
        <p:spPr>
          <a:xfrm>
            <a:off x="9622065" y="2248354"/>
            <a:ext cx="2324100" cy="3028950"/>
          </a:xfrm>
          <a:prstGeom prst="rect">
            <a:avLst/>
          </a:prstGeom>
        </p:spPr>
      </p:pic>
    </p:spTree>
    <p:extLst>
      <p:ext uri="{BB962C8B-B14F-4D97-AF65-F5344CB8AC3E}">
        <p14:creationId xmlns:p14="http://schemas.microsoft.com/office/powerpoint/2010/main" val="2728257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752471"/>
          </a:xfrm>
        </p:spPr>
        <p:txBody>
          <a:bodyPr/>
          <a:lstStyle/>
          <a:p>
            <a:r>
              <a:rPr lang="en-US" b="1" dirty="0" smtClean="0"/>
              <a:t>Scorpion Venom</a:t>
            </a:r>
            <a:endParaRPr lang="en-US" b="1" dirty="0"/>
          </a:p>
        </p:txBody>
      </p:sp>
      <p:sp>
        <p:nvSpPr>
          <p:cNvPr id="3" name="Content Placeholder 2"/>
          <p:cNvSpPr>
            <a:spLocks noGrp="1"/>
          </p:cNvSpPr>
          <p:nvPr>
            <p:ph idx="1"/>
          </p:nvPr>
        </p:nvSpPr>
        <p:spPr>
          <a:xfrm>
            <a:off x="838200" y="1233714"/>
            <a:ext cx="9046029" cy="4943249"/>
          </a:xfrm>
        </p:spPr>
        <p:txBody>
          <a:bodyPr/>
          <a:lstStyle/>
          <a:p>
            <a:r>
              <a:rPr lang="en-US" dirty="0" smtClean="0"/>
              <a:t>Generally </a:t>
            </a:r>
            <a:r>
              <a:rPr lang="en-US" dirty="0"/>
              <a:t>more toxic, more variability of specific toxins &amp; more multiplicity of antigens than snake venom </a:t>
            </a:r>
          </a:p>
          <a:p>
            <a:r>
              <a:rPr lang="en-US" dirty="0" smtClean="0"/>
              <a:t>Consists </a:t>
            </a:r>
            <a:r>
              <a:rPr lang="en-US" dirty="0"/>
              <a:t>of amino acids, peptides &amp; small proteins (mainly neurotoxin , </a:t>
            </a:r>
            <a:r>
              <a:rPr lang="en-US" dirty="0" smtClean="0"/>
              <a:t>nephrotoxin, </a:t>
            </a:r>
            <a:r>
              <a:rPr lang="en-US" dirty="0"/>
              <a:t>cardiotoxin, hemolytic toxin</a:t>
            </a:r>
            <a:r>
              <a:rPr lang="en-US" dirty="0" smtClean="0"/>
              <a:t>, histamine</a:t>
            </a:r>
            <a:r>
              <a:rPr lang="en-US" dirty="0"/>
              <a:t>, serotonin, anti-</a:t>
            </a:r>
            <a:r>
              <a:rPr lang="en-US" dirty="0" err="1"/>
              <a:t>ACh</a:t>
            </a:r>
            <a:r>
              <a:rPr lang="en-US" dirty="0"/>
              <a:t>-esterase) &amp; enzymes as </a:t>
            </a:r>
            <a:r>
              <a:rPr lang="en-US" dirty="0" smtClean="0"/>
              <a:t>phospholipases</a:t>
            </a:r>
            <a:r>
              <a:rPr lang="en-US" dirty="0"/>
              <a:t>, hyaluronidases, </a:t>
            </a:r>
            <a:r>
              <a:rPr lang="en-US" dirty="0" smtClean="0"/>
              <a:t>phosphodiesterase.</a:t>
            </a:r>
          </a:p>
          <a:p>
            <a:r>
              <a:rPr lang="en-US" dirty="0" smtClean="0"/>
              <a:t>Inject </a:t>
            </a:r>
            <a:r>
              <a:rPr lang="en-US" dirty="0"/>
              <a:t>able LD: few up to 50 </a:t>
            </a:r>
            <a:r>
              <a:rPr lang="el-GR" dirty="0"/>
              <a:t>μ </a:t>
            </a:r>
            <a:r>
              <a:rPr lang="en-US" dirty="0" smtClean="0"/>
              <a:t>g</a:t>
            </a:r>
          </a:p>
          <a:p>
            <a:r>
              <a:rPr lang="en-US" dirty="0" smtClean="0"/>
              <a:t>Human </a:t>
            </a:r>
            <a:r>
              <a:rPr lang="en-US" dirty="0"/>
              <a:t>have unique variable susceptibility to scorpion venom </a:t>
            </a:r>
          </a:p>
        </p:txBody>
      </p:sp>
      <p:pic>
        <p:nvPicPr>
          <p:cNvPr id="7170" name="Picture 2" descr="ÙØªÙØ¬Ø© Ø¨Ø­Ø« Ø§ÙØµÙØ± Ø¹Ù âªscorpion venom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158" y="4746171"/>
            <a:ext cx="3332953" cy="211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32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Toxic Mechanism of Scorpion Venom</a:t>
            </a:r>
            <a:endParaRPr lang="en-US" dirty="0"/>
          </a:p>
        </p:txBody>
      </p:sp>
      <p:sp>
        <p:nvSpPr>
          <p:cNvPr id="3" name="Content Placeholder 2"/>
          <p:cNvSpPr>
            <a:spLocks noGrp="1"/>
          </p:cNvSpPr>
          <p:nvPr>
            <p:ph idx="1"/>
          </p:nvPr>
        </p:nvSpPr>
        <p:spPr/>
        <p:txBody>
          <a:bodyPr>
            <a:normAutofit fontScale="85000" lnSpcReduction="10000"/>
          </a:bodyPr>
          <a:lstStyle/>
          <a:p>
            <a:r>
              <a:rPr lang="en-US" sz="3200" b="1" u="sng" dirty="0" smtClean="0"/>
              <a:t>Neurotoxin:</a:t>
            </a:r>
          </a:p>
          <a:p>
            <a:endParaRPr lang="en-US" sz="3200" b="1" u="sng" dirty="0" smtClean="0"/>
          </a:p>
          <a:p>
            <a:r>
              <a:rPr lang="en-US" sz="3200" b="1" dirty="0" smtClean="0"/>
              <a:t>Block  </a:t>
            </a:r>
            <a:r>
              <a:rPr lang="en-US" sz="3200" b="1" dirty="0"/>
              <a:t>voltage-gated Na+ &amp; Ca++ </a:t>
            </a:r>
            <a:r>
              <a:rPr lang="en-US" sz="3200" b="1" dirty="0" smtClean="0"/>
              <a:t>channels</a:t>
            </a:r>
            <a:r>
              <a:rPr lang="en-US" sz="3200" dirty="0" smtClean="0"/>
              <a:t>….prolonged </a:t>
            </a:r>
            <a:r>
              <a:rPr lang="en-US" sz="3200" dirty="0"/>
              <a:t>action potential &amp; excessive release of </a:t>
            </a:r>
            <a:r>
              <a:rPr lang="en-US" sz="3200" dirty="0" smtClean="0"/>
              <a:t>catecholamine…..adrenergic manifestations</a:t>
            </a:r>
          </a:p>
          <a:p>
            <a:endParaRPr lang="en-US" sz="3200" dirty="0"/>
          </a:p>
          <a:p>
            <a:r>
              <a:rPr lang="en-US" sz="3200" dirty="0"/>
              <a:t>The </a:t>
            </a:r>
            <a:r>
              <a:rPr lang="en-US" sz="3200" b="1" dirty="0">
                <a:solidFill>
                  <a:srgbClr val="FF0000"/>
                </a:solidFill>
              </a:rPr>
              <a:t>long-chain polypeptide </a:t>
            </a:r>
            <a:r>
              <a:rPr lang="en-US" sz="3200" b="1" dirty="0"/>
              <a:t>neurotoxin </a:t>
            </a:r>
            <a:r>
              <a:rPr lang="en-US" sz="3200" dirty="0"/>
              <a:t>causes stabilization of voltage-dependent sodium channels in the open position, leading to continuous, prolonged, repetitive firing of the somatic, sympathetic, and parasympathetic neurons. This repetitive firing results in autonomic and neuromuscular </a:t>
            </a:r>
            <a:r>
              <a:rPr lang="en-US" sz="3200" dirty="0" smtClean="0"/>
              <a:t>over-excitation </a:t>
            </a:r>
            <a:r>
              <a:rPr lang="en-US" sz="3200" dirty="0"/>
              <a:t>symptoms, and it prevents normal nerve impulse transmissions</a:t>
            </a:r>
            <a:endParaRPr lang="en-US" sz="3200" dirty="0" smtClean="0"/>
          </a:p>
          <a:p>
            <a:pPr marL="0" indent="0">
              <a:buNone/>
            </a:pPr>
            <a:endParaRPr lang="en-US" sz="3200" dirty="0" smtClean="0"/>
          </a:p>
        </p:txBody>
      </p:sp>
    </p:spTree>
    <p:extLst>
      <p:ext uri="{BB962C8B-B14F-4D97-AF65-F5344CB8AC3E}">
        <p14:creationId xmlns:p14="http://schemas.microsoft.com/office/powerpoint/2010/main" val="4016543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58" y="333828"/>
            <a:ext cx="10515600" cy="6212115"/>
          </a:xfrm>
        </p:spPr>
        <p:txBody>
          <a:bodyPr>
            <a:normAutofit fontScale="92500"/>
          </a:bodyPr>
          <a:lstStyle/>
          <a:p>
            <a:r>
              <a:rPr lang="en-US" dirty="0"/>
              <a:t> </a:t>
            </a:r>
            <a:r>
              <a:rPr lang="en-US" b="1" dirty="0" smtClean="0"/>
              <a:t>the </a:t>
            </a:r>
            <a:r>
              <a:rPr lang="en-US" b="1" dirty="0" smtClean="0">
                <a:solidFill>
                  <a:srgbClr val="FF0000"/>
                </a:solidFill>
              </a:rPr>
              <a:t>short polypeptide </a:t>
            </a:r>
            <a:r>
              <a:rPr lang="en-US" b="1" dirty="0" smtClean="0"/>
              <a:t>neurotoxin </a:t>
            </a:r>
            <a:r>
              <a:rPr lang="en-US" dirty="0" smtClean="0"/>
              <a:t>blocks </a:t>
            </a:r>
            <a:r>
              <a:rPr lang="en-US" dirty="0"/>
              <a:t>the potassium channels</a:t>
            </a:r>
            <a:r>
              <a:rPr lang="en-US" dirty="0" smtClean="0"/>
              <a:t>.</a:t>
            </a:r>
          </a:p>
          <a:p>
            <a:endParaRPr lang="en-US" b="1" dirty="0" smtClean="0"/>
          </a:p>
          <a:p>
            <a:r>
              <a:rPr lang="en-US" b="1" dirty="0" smtClean="0"/>
              <a:t>Anti-cholinesterase</a:t>
            </a:r>
            <a:r>
              <a:rPr lang="en-US" dirty="0" smtClean="0"/>
              <a:t>….. accumulation of Ach…..cholinergic manifestations…….this will lead to marked CV effects</a:t>
            </a:r>
          </a:p>
          <a:p>
            <a:r>
              <a:rPr lang="en-US" b="1" dirty="0" smtClean="0"/>
              <a:t>Autonomic excitation </a:t>
            </a:r>
            <a:r>
              <a:rPr lang="en-US" dirty="0" smtClean="0"/>
              <a:t>leads to cardiopulmonary effects observed after some scorpion </a:t>
            </a:r>
            <a:r>
              <a:rPr lang="en-US" dirty="0" err="1" smtClean="0"/>
              <a:t>envenomations</a:t>
            </a:r>
            <a:r>
              <a:rPr lang="en-US" dirty="0" smtClean="0"/>
              <a:t>.</a:t>
            </a:r>
          </a:p>
          <a:p>
            <a:r>
              <a:rPr lang="en-US" b="1" dirty="0" smtClean="0"/>
              <a:t>Somatic and cranial nerve hyperactivity </a:t>
            </a:r>
            <a:r>
              <a:rPr lang="en-US" dirty="0" smtClean="0"/>
              <a:t>results from neuromuscular overstimulation.</a:t>
            </a:r>
          </a:p>
          <a:p>
            <a:r>
              <a:rPr lang="en-US" b="1" dirty="0" smtClean="0"/>
              <a:t>Serotonin</a:t>
            </a:r>
            <a:r>
              <a:rPr lang="en-US" dirty="0" smtClean="0"/>
              <a:t> may be found in scorpion venom and is thought to contribute to the pain associated with scorpion envenomation. </a:t>
            </a:r>
          </a:p>
          <a:p>
            <a:endParaRPr lang="en-US" dirty="0" smtClean="0"/>
          </a:p>
          <a:p>
            <a:endParaRPr lang="en-US" dirty="0" smtClean="0"/>
          </a:p>
          <a:p>
            <a:pPr algn="ctr"/>
            <a:r>
              <a:rPr lang="en-US" dirty="0" smtClean="0">
                <a:latin typeface="Arial Black" panose="020B0A04020102020204" pitchFamily="34" charset="0"/>
              </a:rPr>
              <a:t>A smaller child, a lower body weight, and a larger ratio of venom to body weight lead to a more severe reaction</a:t>
            </a:r>
          </a:p>
          <a:p>
            <a:endParaRPr lang="en-US" dirty="0" smtClean="0"/>
          </a:p>
          <a:p>
            <a:endParaRPr lang="en-US" dirty="0"/>
          </a:p>
        </p:txBody>
      </p:sp>
    </p:spTree>
    <p:extLst>
      <p:ext uri="{BB962C8B-B14F-4D97-AF65-F5344CB8AC3E}">
        <p14:creationId xmlns:p14="http://schemas.microsoft.com/office/powerpoint/2010/main" val="59442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a:xfrm>
            <a:off x="838200" y="1825625"/>
            <a:ext cx="7108065" cy="4351338"/>
          </a:xfrm>
        </p:spPr>
        <p:txBody>
          <a:bodyPr>
            <a:normAutofit/>
          </a:bodyPr>
          <a:lstStyle/>
          <a:p>
            <a:r>
              <a:rPr lang="en-US" sz="3200" b="1" dirty="0"/>
              <a:t>Venom</a:t>
            </a:r>
            <a:r>
              <a:rPr lang="en-US" sz="3200" dirty="0"/>
              <a:t> is an animal poison contains different types of antigens as: (proteins enzymatic as protease, phosphodiesterases, hyaluronidases, phospholipase) </a:t>
            </a:r>
            <a:r>
              <a:rPr lang="en-US" sz="3200" dirty="0" smtClean="0"/>
              <a:t>.</a:t>
            </a:r>
          </a:p>
          <a:p>
            <a:endParaRPr lang="en-US" sz="3200" dirty="0"/>
          </a:p>
          <a:p>
            <a:r>
              <a:rPr lang="en-US" sz="3200" dirty="0" smtClean="0"/>
              <a:t>Proteins </a:t>
            </a:r>
            <a:r>
              <a:rPr lang="en-US" sz="3200" dirty="0"/>
              <a:t>toxics: acids amines</a:t>
            </a:r>
            <a:r>
              <a:rPr lang="en-US" sz="3200" dirty="0" smtClean="0"/>
              <a:t>, polypeptides</a:t>
            </a:r>
            <a:r>
              <a:rPr lang="en-US" sz="3200" dirty="0"/>
              <a:t>. has to be injected into </a:t>
            </a:r>
            <a:r>
              <a:rPr lang="en-US" sz="3200" dirty="0" smtClean="0"/>
              <a:t>circulation. </a:t>
            </a:r>
            <a:endParaRPr lang="en-US" sz="3200" dirty="0"/>
          </a:p>
        </p:txBody>
      </p:sp>
      <p:pic>
        <p:nvPicPr>
          <p:cNvPr id="1026" name="Picture 2" descr="ÙØªÙØ¬Ø© Ø¨Ø­Ø« Ø§ÙØµÙØ± Ø¹Ù âªanimal venomsâ¬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6539" y="2080970"/>
            <a:ext cx="3398994" cy="310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983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ÙØªÙØ¬Ø© Ø¨Ø­Ø« Ø§ÙØµÙØ± Ø¹Ù âªscorpion neuro venom mechanism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862" y="0"/>
            <a:ext cx="8669110" cy="713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36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Severity of Scorpion Sting</a:t>
            </a:r>
            <a:endParaRPr lang="en-US" dirty="0"/>
          </a:p>
        </p:txBody>
      </p:sp>
      <p:sp>
        <p:nvSpPr>
          <p:cNvPr id="3" name="Content Placeholder 2"/>
          <p:cNvSpPr>
            <a:spLocks noGrp="1"/>
          </p:cNvSpPr>
          <p:nvPr>
            <p:ph idx="1"/>
          </p:nvPr>
        </p:nvSpPr>
        <p:spPr/>
        <p:txBody>
          <a:bodyPr>
            <a:normAutofit/>
          </a:bodyPr>
          <a:lstStyle/>
          <a:p>
            <a:r>
              <a:rPr lang="en-US" sz="3200" dirty="0" smtClean="0"/>
              <a:t>Age </a:t>
            </a:r>
            <a:r>
              <a:rPr lang="en-US" sz="3200" dirty="0"/>
              <a:t>&amp; body size of the </a:t>
            </a:r>
            <a:r>
              <a:rPr lang="en-US" sz="3200" dirty="0" smtClean="0"/>
              <a:t>victim</a:t>
            </a:r>
          </a:p>
          <a:p>
            <a:r>
              <a:rPr lang="en-US" sz="3200" dirty="0" smtClean="0"/>
              <a:t>Species </a:t>
            </a:r>
            <a:r>
              <a:rPr lang="en-US" sz="3200" dirty="0"/>
              <a:t>&amp; size of </a:t>
            </a:r>
            <a:r>
              <a:rPr lang="en-US" sz="3200" dirty="0" smtClean="0"/>
              <a:t>scorpion</a:t>
            </a:r>
          </a:p>
          <a:p>
            <a:r>
              <a:rPr lang="en-US" sz="3200" dirty="0" smtClean="0"/>
              <a:t>The </a:t>
            </a:r>
            <a:r>
              <a:rPr lang="en-US" sz="3200" dirty="0"/>
              <a:t>amount of venom </a:t>
            </a:r>
            <a:r>
              <a:rPr lang="en-US" sz="3200" dirty="0" smtClean="0"/>
              <a:t>injected</a:t>
            </a:r>
          </a:p>
          <a:p>
            <a:r>
              <a:rPr lang="en-US" sz="3200" dirty="0" smtClean="0"/>
              <a:t>Site </a:t>
            </a:r>
            <a:r>
              <a:rPr lang="en-US" sz="3200" dirty="0"/>
              <a:t>&amp; number of </a:t>
            </a:r>
            <a:r>
              <a:rPr lang="en-US" sz="3200" dirty="0" smtClean="0"/>
              <a:t>stings</a:t>
            </a:r>
          </a:p>
          <a:p>
            <a:r>
              <a:rPr lang="en-US" sz="3200" dirty="0" smtClean="0"/>
              <a:t>Individual </a:t>
            </a:r>
            <a:r>
              <a:rPr lang="en-US" sz="3200" dirty="0"/>
              <a:t>susceptibility to venom </a:t>
            </a:r>
          </a:p>
          <a:p>
            <a:endParaRPr lang="en-US" sz="3200" dirty="0"/>
          </a:p>
        </p:txBody>
      </p:sp>
    </p:spTree>
    <p:extLst>
      <p:ext uri="{BB962C8B-B14F-4D97-AF65-F5344CB8AC3E}">
        <p14:creationId xmlns:p14="http://schemas.microsoft.com/office/powerpoint/2010/main" val="851714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normAutofit/>
          </a:bodyPr>
          <a:lstStyle/>
          <a:p>
            <a:r>
              <a:rPr lang="en-US" dirty="0" smtClean="0">
                <a:solidFill>
                  <a:srgbClr val="00B050"/>
                </a:solidFill>
              </a:rPr>
              <a:t>Local: </a:t>
            </a:r>
            <a:r>
              <a:rPr lang="en-US" dirty="0" smtClean="0"/>
              <a:t>severe intense pain, edema, numbness &amp; tenderness.</a:t>
            </a:r>
          </a:p>
          <a:p>
            <a:r>
              <a:rPr lang="en-US" dirty="0">
                <a:solidFill>
                  <a:srgbClr val="00B050"/>
                </a:solidFill>
              </a:rPr>
              <a:t>CVS: </a:t>
            </a:r>
            <a:r>
              <a:rPr lang="en-US" dirty="0" smtClean="0"/>
              <a:t>sinus arrhythmias, hypertension, pulmonary edema, ischemic changes in ECG, complications are more in children with increased LDH &amp; CPK.</a:t>
            </a:r>
          </a:p>
          <a:p>
            <a:r>
              <a:rPr lang="en-US" dirty="0">
                <a:solidFill>
                  <a:srgbClr val="00B050"/>
                </a:solidFill>
              </a:rPr>
              <a:t>CNS : </a:t>
            </a:r>
            <a:r>
              <a:rPr lang="en-US" dirty="0" smtClean="0"/>
              <a:t>agitation</a:t>
            </a:r>
            <a:r>
              <a:rPr lang="en-US" dirty="0"/>
              <a:t>, paresthesia ,irritability &amp; (restlessness, severe involuntary shaking &amp;jerking extremity due to somatic skeletal neuromuscular dysfunction). </a:t>
            </a:r>
            <a:r>
              <a:rPr lang="en-US" dirty="0" smtClean="0"/>
              <a:t>cerebral </a:t>
            </a:r>
            <a:r>
              <a:rPr lang="en-US" dirty="0"/>
              <a:t>edema -&gt; convulsions &amp; </a:t>
            </a:r>
            <a:r>
              <a:rPr lang="en-US" dirty="0" smtClean="0"/>
              <a:t>coma</a:t>
            </a:r>
          </a:p>
          <a:p>
            <a:r>
              <a:rPr lang="en-US" dirty="0" smtClean="0">
                <a:solidFill>
                  <a:srgbClr val="00B050"/>
                </a:solidFill>
              </a:rPr>
              <a:t>Others: </a:t>
            </a:r>
            <a:r>
              <a:rPr lang="en-US" dirty="0" smtClean="0"/>
              <a:t>nausea </a:t>
            </a:r>
            <a:r>
              <a:rPr lang="en-US" dirty="0"/>
              <a:t>&amp; </a:t>
            </a:r>
            <a:r>
              <a:rPr lang="en-US" dirty="0" smtClean="0"/>
              <a:t>vomiting, hypothermia , blurring </a:t>
            </a:r>
            <a:r>
              <a:rPr lang="en-US" dirty="0"/>
              <a:t>of vision, </a:t>
            </a:r>
            <a:r>
              <a:rPr lang="en-US" dirty="0" smtClean="0"/>
              <a:t>tongue </a:t>
            </a:r>
            <a:r>
              <a:rPr lang="en-US" dirty="0"/>
              <a:t>fasciculation slurred </a:t>
            </a:r>
            <a:r>
              <a:rPr lang="en-US" dirty="0" smtClean="0"/>
              <a:t>speech, diaphoresis</a:t>
            </a:r>
            <a:r>
              <a:rPr lang="en-US" dirty="0"/>
              <a:t>, </a:t>
            </a:r>
            <a:r>
              <a:rPr lang="en-US" dirty="0" smtClean="0"/>
              <a:t>tearing</a:t>
            </a:r>
            <a:endParaRPr lang="en-US" dirty="0"/>
          </a:p>
        </p:txBody>
      </p:sp>
    </p:spTree>
    <p:extLst>
      <p:ext uri="{BB962C8B-B14F-4D97-AF65-F5344CB8AC3E}">
        <p14:creationId xmlns:p14="http://schemas.microsoft.com/office/powerpoint/2010/main" val="4163401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Scorpion Sting</a:t>
            </a:r>
            <a:endParaRPr lang="en-US" dirty="0"/>
          </a:p>
        </p:txBody>
      </p:sp>
      <p:sp>
        <p:nvSpPr>
          <p:cNvPr id="3" name="Content Placeholder 2"/>
          <p:cNvSpPr>
            <a:spLocks noGrp="1"/>
          </p:cNvSpPr>
          <p:nvPr>
            <p:ph idx="1"/>
          </p:nvPr>
        </p:nvSpPr>
        <p:spPr/>
        <p:txBody>
          <a:bodyPr>
            <a:normAutofit/>
          </a:bodyPr>
          <a:lstStyle/>
          <a:p>
            <a:r>
              <a:rPr lang="en-US" b="1" dirty="0" smtClean="0"/>
              <a:t>First </a:t>
            </a:r>
            <a:r>
              <a:rPr lang="en-US" b="1" dirty="0"/>
              <a:t>aid: </a:t>
            </a:r>
            <a:r>
              <a:rPr lang="en-US" dirty="0"/>
              <a:t>like snake but, it is mandatory to control local pain (use local </a:t>
            </a:r>
            <a:r>
              <a:rPr lang="en-US" dirty="0" err="1"/>
              <a:t>anaesthesia</a:t>
            </a:r>
            <a:r>
              <a:rPr lang="en-US" dirty="0"/>
              <a:t>) to make the patient calm which is very important procedure in management </a:t>
            </a:r>
            <a:endParaRPr lang="en-US" dirty="0" smtClean="0"/>
          </a:p>
          <a:p>
            <a:r>
              <a:rPr lang="en-US" b="1" dirty="0" smtClean="0"/>
              <a:t>Specific </a:t>
            </a:r>
            <a:r>
              <a:rPr lang="en-US" b="1" dirty="0"/>
              <a:t>treatment: </a:t>
            </a:r>
            <a:r>
              <a:rPr lang="en-US" dirty="0"/>
              <a:t>use </a:t>
            </a:r>
            <a:r>
              <a:rPr lang="en-US" dirty="0" err="1"/>
              <a:t>polyantivenom</a:t>
            </a:r>
            <a:r>
              <a:rPr lang="en-US" dirty="0"/>
              <a:t> as in snake </a:t>
            </a:r>
          </a:p>
          <a:p>
            <a:r>
              <a:rPr lang="en-US" b="1" dirty="0" smtClean="0"/>
              <a:t>Supportive treatment:</a:t>
            </a:r>
          </a:p>
          <a:p>
            <a:pPr>
              <a:buFontTx/>
              <a:buChar char="-"/>
            </a:pPr>
            <a:r>
              <a:rPr lang="en-US" dirty="0" smtClean="0"/>
              <a:t>support </a:t>
            </a:r>
            <a:r>
              <a:rPr lang="en-US" dirty="0"/>
              <a:t>CV functions to avoid </a:t>
            </a:r>
            <a:r>
              <a:rPr lang="en-US" dirty="0" smtClean="0"/>
              <a:t>complications</a:t>
            </a:r>
          </a:p>
          <a:p>
            <a:pPr>
              <a:buFontTx/>
              <a:buChar char="-"/>
            </a:pPr>
            <a:r>
              <a:rPr lang="en-US" dirty="0" smtClean="0"/>
              <a:t>Symptomatic </a:t>
            </a:r>
            <a:r>
              <a:rPr lang="en-US" dirty="0"/>
              <a:t>treatment: </a:t>
            </a:r>
            <a:r>
              <a:rPr lang="en-US" dirty="0" smtClean="0"/>
              <a:t>use </a:t>
            </a:r>
            <a:r>
              <a:rPr lang="en-US" dirty="0"/>
              <a:t>Haloperidol to control </a:t>
            </a:r>
            <a:r>
              <a:rPr lang="en-US" dirty="0" err="1" smtClean="0"/>
              <a:t>agitation.use</a:t>
            </a:r>
            <a:r>
              <a:rPr lang="en-US" dirty="0" smtClean="0"/>
              <a:t> </a:t>
            </a:r>
            <a:r>
              <a:rPr lang="en-US" dirty="0"/>
              <a:t>diazepam in </a:t>
            </a:r>
            <a:r>
              <a:rPr lang="en-US" dirty="0" smtClean="0"/>
              <a:t>convulsions .use </a:t>
            </a:r>
            <a:r>
              <a:rPr lang="en-US" dirty="0"/>
              <a:t>diuretics in pulmonary edema </a:t>
            </a:r>
          </a:p>
        </p:txBody>
      </p:sp>
    </p:spTree>
    <p:extLst>
      <p:ext uri="{BB962C8B-B14F-4D97-AF65-F5344CB8AC3E}">
        <p14:creationId xmlns:p14="http://schemas.microsoft.com/office/powerpoint/2010/main" val="43218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3771"/>
            <a:ext cx="10515600" cy="5393192"/>
          </a:xfrm>
        </p:spPr>
        <p:txBody>
          <a:bodyPr>
            <a:normAutofit/>
          </a:bodyPr>
          <a:lstStyle/>
          <a:p>
            <a:r>
              <a:rPr lang="en-US" dirty="0" smtClean="0"/>
              <a:t>Don't attempt to cut the wound and suck out the poison. This can cause infection or transfer the venom into the bloodstream of the person attempting to remove the poison. </a:t>
            </a:r>
          </a:p>
          <a:p>
            <a:endParaRPr lang="en-US" dirty="0" smtClean="0"/>
          </a:p>
          <a:p>
            <a:r>
              <a:rPr lang="en-US" dirty="0" smtClean="0"/>
              <a:t>Scorpions cannot usually deliver enough venom to kill a healthy adult. While venom toxicity varies among species, some scorpions contain very powerful neurotoxins, which, ounce for ounce, are more toxic to humans than the venom of cobras. However, scorpions inject relatively small amounts of venom (compared to snakes), so the overall dose of toxins per sting is survivable.</a:t>
            </a:r>
          </a:p>
          <a:p>
            <a:endParaRPr lang="en-US" dirty="0"/>
          </a:p>
        </p:txBody>
      </p:sp>
    </p:spTree>
    <p:extLst>
      <p:ext uri="{BB962C8B-B14F-4D97-AF65-F5344CB8AC3E}">
        <p14:creationId xmlns:p14="http://schemas.microsoft.com/office/powerpoint/2010/main" val="1147532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uhaus 93" panose="04030905020B02020C02" pitchFamily="82" charset="0"/>
              </a:rPr>
              <a:t>Black widow spider </a:t>
            </a:r>
            <a:endParaRPr lang="en-US" dirty="0">
              <a:latin typeface="Bauhaus 93" panose="04030905020B02020C02" pitchFamily="82" charset="0"/>
            </a:endParaRPr>
          </a:p>
        </p:txBody>
      </p:sp>
      <p:sp>
        <p:nvSpPr>
          <p:cNvPr id="3" name="Content Placeholder 2"/>
          <p:cNvSpPr>
            <a:spLocks noGrp="1"/>
          </p:cNvSpPr>
          <p:nvPr>
            <p:ph idx="1"/>
          </p:nvPr>
        </p:nvSpPr>
        <p:spPr>
          <a:xfrm>
            <a:off x="388257" y="1820977"/>
            <a:ext cx="8146143" cy="4351338"/>
          </a:xfrm>
        </p:spPr>
        <p:txBody>
          <a:bodyPr/>
          <a:lstStyle/>
          <a:p>
            <a:r>
              <a:rPr lang="en-US" dirty="0" smtClean="0"/>
              <a:t>Belong </a:t>
            </a:r>
            <a:r>
              <a:rPr lang="en-US" dirty="0"/>
              <a:t>to </a:t>
            </a:r>
            <a:r>
              <a:rPr lang="en-US" dirty="0" smtClean="0"/>
              <a:t>Arthropods</a:t>
            </a:r>
          </a:p>
          <a:p>
            <a:r>
              <a:rPr lang="en-US" dirty="0" smtClean="0"/>
              <a:t>Only </a:t>
            </a:r>
            <a:r>
              <a:rPr lang="en-US" b="1" dirty="0"/>
              <a:t>female bite </a:t>
            </a:r>
            <a:r>
              <a:rPr lang="en-US" dirty="0"/>
              <a:t>is clinically </a:t>
            </a:r>
            <a:r>
              <a:rPr lang="en-US" dirty="0" smtClean="0"/>
              <a:t>significant</a:t>
            </a:r>
          </a:p>
          <a:p>
            <a:r>
              <a:rPr lang="en-US" dirty="0"/>
              <a:t>identified by a </a:t>
            </a:r>
            <a:r>
              <a:rPr lang="en-US" b="1" dirty="0"/>
              <a:t>red to orange hour-glass </a:t>
            </a:r>
            <a:r>
              <a:rPr lang="en-US" dirty="0"/>
              <a:t>on the </a:t>
            </a:r>
            <a:r>
              <a:rPr lang="en-US" dirty="0" smtClean="0"/>
              <a:t>thorax</a:t>
            </a:r>
          </a:p>
          <a:p>
            <a:r>
              <a:rPr lang="en-US" dirty="0"/>
              <a:t>contains a potent </a:t>
            </a:r>
            <a:r>
              <a:rPr lang="en-US" b="1" dirty="0"/>
              <a:t>neurotoxin</a:t>
            </a:r>
            <a:r>
              <a:rPr lang="en-US" dirty="0"/>
              <a:t> which </a:t>
            </a:r>
            <a:r>
              <a:rPr lang="en-US" b="1" dirty="0"/>
              <a:t>destroy cholinergic nerve terminals</a:t>
            </a:r>
            <a:r>
              <a:rPr lang="en-US" dirty="0"/>
              <a:t> with massive release of </a:t>
            </a:r>
            <a:r>
              <a:rPr lang="en-US" b="1" dirty="0"/>
              <a:t>A </a:t>
            </a:r>
            <a:r>
              <a:rPr lang="en-US" b="1" dirty="0" err="1"/>
              <a:t>Ch</a:t>
            </a:r>
            <a:r>
              <a:rPr lang="en-US" b="1" dirty="0"/>
              <a:t> </a:t>
            </a:r>
            <a:r>
              <a:rPr lang="en-US" dirty="0"/>
              <a:t>especially at motor end plates causing severe muscle spasm &amp; also, affect </a:t>
            </a:r>
            <a:r>
              <a:rPr lang="en-US" b="1" dirty="0"/>
              <a:t>adrenergic nerve </a:t>
            </a:r>
            <a:r>
              <a:rPr lang="en-US" dirty="0"/>
              <a:t>terminals that may cause increase in sympathetic outflow</a:t>
            </a:r>
          </a:p>
        </p:txBody>
      </p:sp>
      <p:pic>
        <p:nvPicPr>
          <p:cNvPr id="10242" name="Picture 2" descr="ÙØªÙØ¬Ø© Ø¨Ø­Ø« Ø§ÙØµÙØ± Ø¹Ù âªblack widow spiderâ¬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400" y="2179758"/>
            <a:ext cx="3516539" cy="291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246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normAutofit/>
          </a:bodyPr>
          <a:lstStyle/>
          <a:p>
            <a:r>
              <a:rPr lang="en-US" sz="3200" b="1" dirty="0" smtClean="0"/>
              <a:t>Local</a:t>
            </a:r>
            <a:r>
              <a:rPr lang="en-US" sz="3200" b="1" dirty="0"/>
              <a:t>: </a:t>
            </a:r>
            <a:r>
              <a:rPr lang="en-US" sz="3200" dirty="0"/>
              <a:t>bite usually painless &amp; local reaction is very rare in the form of pain, redness, edema &amp; </a:t>
            </a:r>
            <a:r>
              <a:rPr lang="en-US" sz="3200" dirty="0" smtClean="0"/>
              <a:t>itching</a:t>
            </a:r>
          </a:p>
          <a:p>
            <a:endParaRPr lang="en-US" sz="3200" dirty="0" smtClean="0"/>
          </a:p>
          <a:p>
            <a:r>
              <a:rPr lang="en-US" sz="3200" b="1" dirty="0" smtClean="0"/>
              <a:t>Systemic</a:t>
            </a:r>
            <a:r>
              <a:rPr lang="en-US" sz="3200" b="1" dirty="0"/>
              <a:t>: </a:t>
            </a:r>
            <a:r>
              <a:rPr lang="en-US" sz="3200" dirty="0"/>
              <a:t>develop 1-3 hours ranging from mild affection to serious troubles &amp; mostly in the form of severe muscle spasm leading to chest &amp; abdominal pain, tremors &amp; muscle fasciculation followed by muscle weakness – hypertension – nausea, vomiting &amp; salivation </a:t>
            </a:r>
          </a:p>
        </p:txBody>
      </p:sp>
    </p:spTree>
    <p:extLst>
      <p:ext uri="{BB962C8B-B14F-4D97-AF65-F5344CB8AC3E}">
        <p14:creationId xmlns:p14="http://schemas.microsoft.com/office/powerpoint/2010/main" val="2130045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Spider Bite</a:t>
            </a:r>
          </a:p>
        </p:txBody>
      </p:sp>
      <p:sp>
        <p:nvSpPr>
          <p:cNvPr id="3" name="Content Placeholder 2"/>
          <p:cNvSpPr>
            <a:spLocks noGrp="1"/>
          </p:cNvSpPr>
          <p:nvPr>
            <p:ph idx="1"/>
          </p:nvPr>
        </p:nvSpPr>
        <p:spPr>
          <a:xfrm>
            <a:off x="838200" y="1567544"/>
            <a:ext cx="10515600" cy="5152570"/>
          </a:xfrm>
        </p:spPr>
        <p:txBody>
          <a:bodyPr>
            <a:normAutofit/>
          </a:bodyPr>
          <a:lstStyle/>
          <a:p>
            <a:r>
              <a:rPr lang="en-US" dirty="0"/>
              <a:t>IV </a:t>
            </a:r>
            <a:r>
              <a:rPr lang="en-US" b="1" dirty="0"/>
              <a:t>calcium gluconate </a:t>
            </a:r>
            <a:r>
              <a:rPr lang="en-US" dirty="0"/>
              <a:t>which control pain and abdominal cramps &amp; considered as </a:t>
            </a:r>
            <a:r>
              <a:rPr lang="en-US" b="1" dirty="0" smtClean="0"/>
              <a:t>antidote.</a:t>
            </a:r>
          </a:p>
          <a:p>
            <a:r>
              <a:rPr lang="en-US" dirty="0" err="1"/>
              <a:t>Latrodectus</a:t>
            </a:r>
            <a:r>
              <a:rPr lang="en-US" dirty="0"/>
              <a:t> antivenin </a:t>
            </a:r>
            <a:endParaRPr lang="en-US" dirty="0" smtClean="0"/>
          </a:p>
          <a:p>
            <a:r>
              <a:rPr lang="en-US" dirty="0" smtClean="0"/>
              <a:t>Diazepam</a:t>
            </a:r>
          </a:p>
          <a:p>
            <a:r>
              <a:rPr lang="en-US" dirty="0" err="1" smtClean="0"/>
              <a:t>Methocarbamol</a:t>
            </a:r>
            <a:endParaRPr lang="en-US" dirty="0"/>
          </a:p>
          <a:p>
            <a:r>
              <a:rPr lang="en-US" dirty="0" smtClean="0"/>
              <a:t>Opioid analgesics</a:t>
            </a:r>
          </a:p>
          <a:p>
            <a:pPr algn="ctr"/>
            <a:r>
              <a:rPr lang="en-US" sz="2600" b="1" dirty="0">
                <a:latin typeface="Arial Black" panose="020B0A04020102020204" pitchFamily="34" charset="0"/>
              </a:rPr>
              <a:t>The </a:t>
            </a:r>
            <a:r>
              <a:rPr lang="en-US" sz="2600" b="1" dirty="0">
                <a:solidFill>
                  <a:srgbClr val="FF0000"/>
                </a:solidFill>
                <a:latin typeface="Arial Black" panose="020B0A04020102020204" pitchFamily="34" charset="0"/>
              </a:rPr>
              <a:t>antivenin</a:t>
            </a:r>
            <a:r>
              <a:rPr lang="en-US" sz="2600" b="1" dirty="0">
                <a:latin typeface="Arial Black" panose="020B0A04020102020204" pitchFamily="34" charset="0"/>
              </a:rPr>
              <a:t> is reserved for patient with severe cramps refractory to other therapy because it is an equine antivenin &amp; may cause severe hypersensitivity and should be given very carefully with close patient observation  </a:t>
            </a:r>
          </a:p>
        </p:txBody>
      </p:sp>
    </p:spTree>
    <p:extLst>
      <p:ext uri="{BB962C8B-B14F-4D97-AF65-F5344CB8AC3E}">
        <p14:creationId xmlns:p14="http://schemas.microsoft.com/office/powerpoint/2010/main" val="103430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uhaus 93" panose="04030905020B02020C02" pitchFamily="82" charset="0"/>
              </a:rPr>
              <a:t>Snakes</a:t>
            </a:r>
            <a:r>
              <a:rPr lang="en-US" dirty="0" smtClean="0"/>
              <a:t> </a:t>
            </a:r>
            <a:endParaRPr lang="en-US" dirty="0"/>
          </a:p>
        </p:txBody>
      </p:sp>
      <p:sp>
        <p:nvSpPr>
          <p:cNvPr id="3" name="Content Placeholder 2"/>
          <p:cNvSpPr>
            <a:spLocks noGrp="1"/>
          </p:cNvSpPr>
          <p:nvPr>
            <p:ph idx="1"/>
          </p:nvPr>
        </p:nvSpPr>
        <p:spPr/>
        <p:txBody>
          <a:bodyPr/>
          <a:lstStyle/>
          <a:p>
            <a:r>
              <a:rPr lang="en-US" dirty="0" smtClean="0"/>
              <a:t>Snakes </a:t>
            </a:r>
            <a:r>
              <a:rPr lang="en-US" dirty="0"/>
              <a:t>are nocturnal reptiles &amp; undergo hybridization, classified into: </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2557999" y="2609355"/>
            <a:ext cx="7076002" cy="3567608"/>
          </a:xfrm>
          <a:prstGeom prst="rect">
            <a:avLst/>
          </a:prstGeom>
        </p:spPr>
      </p:pic>
    </p:spTree>
    <p:extLst>
      <p:ext uri="{BB962C8B-B14F-4D97-AF65-F5344CB8AC3E}">
        <p14:creationId xmlns:p14="http://schemas.microsoft.com/office/powerpoint/2010/main" val="352681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6578600" cy="1325563"/>
          </a:xfrm>
        </p:spPr>
        <p:txBody>
          <a:bodyPr/>
          <a:lstStyle/>
          <a:p>
            <a:r>
              <a:rPr lang="en-US" b="1" dirty="0" smtClean="0"/>
              <a:t>Classifications of snakes </a:t>
            </a:r>
            <a:endParaRPr lang="en-US" b="1" dirty="0"/>
          </a:p>
        </p:txBody>
      </p:sp>
      <p:sp>
        <p:nvSpPr>
          <p:cNvPr id="3" name="Content Placeholder 2"/>
          <p:cNvSpPr>
            <a:spLocks noGrp="1"/>
          </p:cNvSpPr>
          <p:nvPr>
            <p:ph idx="1"/>
          </p:nvPr>
        </p:nvSpPr>
        <p:spPr>
          <a:xfrm>
            <a:off x="838200" y="1509486"/>
            <a:ext cx="6861564" cy="5210627"/>
          </a:xfrm>
        </p:spPr>
        <p:txBody>
          <a:bodyPr>
            <a:normAutofit/>
          </a:bodyPr>
          <a:lstStyle/>
          <a:p>
            <a:r>
              <a:rPr lang="en-US" dirty="0" smtClean="0"/>
              <a:t>According </a:t>
            </a:r>
            <a:r>
              <a:rPr lang="en-US" dirty="0"/>
              <a:t>to the dominant </a:t>
            </a:r>
            <a:r>
              <a:rPr lang="en-US" dirty="0" smtClean="0"/>
              <a:t>venom:</a:t>
            </a:r>
          </a:p>
          <a:p>
            <a:r>
              <a:rPr lang="en-US" dirty="0" smtClean="0"/>
              <a:t>Snake venom: Mixture of specific toxins (peptides&amp; small proteins as </a:t>
            </a:r>
            <a:r>
              <a:rPr lang="en-US" dirty="0" err="1" smtClean="0"/>
              <a:t>hemotoxin</a:t>
            </a:r>
            <a:r>
              <a:rPr lang="en-US" dirty="0" smtClean="0"/>
              <a:t>, neurotoxin, cardio toxin, …) and spreading factors (enzymes as </a:t>
            </a:r>
            <a:r>
              <a:rPr lang="en-US" dirty="0" err="1" smtClean="0"/>
              <a:t>hyalourindase</a:t>
            </a:r>
            <a:r>
              <a:rPr lang="en-US" dirty="0" smtClean="0"/>
              <a:t>, phospholipase A, …)</a:t>
            </a:r>
          </a:p>
          <a:p>
            <a:endParaRPr lang="en-US" dirty="0" smtClean="0"/>
          </a:p>
          <a:p>
            <a:pPr marL="514350" indent="-514350">
              <a:buAutoNum type="arabicPeriod"/>
            </a:pPr>
            <a:r>
              <a:rPr lang="en-US" dirty="0" smtClean="0"/>
              <a:t>Hemotoxic</a:t>
            </a:r>
            <a:r>
              <a:rPr lang="en-US" dirty="0"/>
              <a:t>: </a:t>
            </a:r>
            <a:r>
              <a:rPr lang="en-US" dirty="0" smtClean="0"/>
              <a:t>vipers</a:t>
            </a:r>
          </a:p>
          <a:p>
            <a:pPr marL="514350" indent="-514350">
              <a:buAutoNum type="arabicPeriod"/>
            </a:pPr>
            <a:r>
              <a:rPr lang="en-US" dirty="0" smtClean="0"/>
              <a:t>Neurotoxic </a:t>
            </a:r>
            <a:r>
              <a:rPr lang="en-US" dirty="0"/>
              <a:t>: </a:t>
            </a:r>
            <a:r>
              <a:rPr lang="en-US" dirty="0" smtClean="0"/>
              <a:t>cobra</a:t>
            </a:r>
          </a:p>
          <a:p>
            <a:pPr marL="514350" indent="-514350">
              <a:buAutoNum type="arabicPeriod"/>
            </a:pPr>
            <a:r>
              <a:rPr lang="en-US" dirty="0" err="1" smtClean="0"/>
              <a:t>Myotoxic</a:t>
            </a:r>
            <a:r>
              <a:rPr lang="en-US" dirty="0" smtClean="0"/>
              <a:t> </a:t>
            </a:r>
            <a:r>
              <a:rPr lang="en-US" dirty="0"/>
              <a:t>: Sea </a:t>
            </a:r>
            <a:r>
              <a:rPr lang="en-US" dirty="0" smtClean="0"/>
              <a:t>snakes</a:t>
            </a:r>
            <a:endParaRPr lang="en-US" dirty="0"/>
          </a:p>
        </p:txBody>
      </p:sp>
      <p:pic>
        <p:nvPicPr>
          <p:cNvPr id="3074" name="Picture 2" descr="ÙØªÙØ¬Ø© Ø¨Ø­Ø« Ø§ÙØµÙØ± Ø¹Ù âªvipers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603" y="270774"/>
            <a:ext cx="2790826" cy="20954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ÙØªÙØ¬Ø© Ø¨Ø­Ø« Ø§ÙØµÙØ± Ø¹Ù âªcobra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1318" y="2366212"/>
            <a:ext cx="2442482" cy="24563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ÙØªÙØ¬Ø© Ø¨Ø­Ø« Ø§ÙØµÙØ± Ø¹Ù âªsea snakesâ¬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7393" y="4844418"/>
            <a:ext cx="4133979" cy="175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31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286" y="159658"/>
            <a:ext cx="8146143" cy="6560456"/>
          </a:xfrm>
        </p:spPr>
        <p:txBody>
          <a:bodyPr>
            <a:normAutofit lnSpcReduction="10000"/>
          </a:bodyPr>
          <a:lstStyle/>
          <a:p>
            <a:r>
              <a:rPr lang="en-US" b="1" u="sng" dirty="0" smtClean="0">
                <a:solidFill>
                  <a:srgbClr val="FF0000"/>
                </a:solidFill>
              </a:rPr>
              <a:t>Neurotoxic venom:</a:t>
            </a:r>
          </a:p>
          <a:p>
            <a:r>
              <a:rPr lang="en-US" dirty="0" smtClean="0"/>
              <a:t>Dominant </a:t>
            </a:r>
            <a:r>
              <a:rPr lang="en-US" dirty="0"/>
              <a:t>in cobra </a:t>
            </a:r>
            <a:r>
              <a:rPr lang="en-US" dirty="0" smtClean="0"/>
              <a:t>venom</a:t>
            </a:r>
          </a:p>
          <a:p>
            <a:r>
              <a:rPr lang="en-US" dirty="0" smtClean="0"/>
              <a:t>50-75</a:t>
            </a:r>
            <a:r>
              <a:rPr lang="en-US" dirty="0"/>
              <a:t>% have low MW so, </a:t>
            </a:r>
            <a:r>
              <a:rPr lang="en-US" dirty="0" smtClean="0"/>
              <a:t>dialyzable</a:t>
            </a:r>
          </a:p>
          <a:p>
            <a:r>
              <a:rPr lang="en-US" dirty="0" smtClean="0"/>
              <a:t>Act </a:t>
            </a:r>
            <a:r>
              <a:rPr lang="en-US" dirty="0"/>
              <a:t>mainly on neuromuscular junctions -&gt; </a:t>
            </a:r>
            <a:r>
              <a:rPr lang="en-US" dirty="0" smtClean="0"/>
              <a:t>weakness</a:t>
            </a:r>
          </a:p>
          <a:p>
            <a:r>
              <a:rPr lang="en-US" dirty="0" smtClean="0"/>
              <a:t>dangerous </a:t>
            </a:r>
            <a:r>
              <a:rPr lang="en-US" dirty="0"/>
              <a:t>when affect respiratory muscles -&gt; respiratory </a:t>
            </a:r>
            <a:r>
              <a:rPr lang="en-US" dirty="0" smtClean="0"/>
              <a:t>failure.</a:t>
            </a:r>
          </a:p>
          <a:p>
            <a:endParaRPr lang="en-US" dirty="0" smtClean="0"/>
          </a:p>
          <a:p>
            <a:r>
              <a:rPr lang="en-US" b="1" u="sng" dirty="0">
                <a:solidFill>
                  <a:srgbClr val="FF0000"/>
                </a:solidFill>
              </a:rPr>
              <a:t>Hemotoxic venom : </a:t>
            </a:r>
            <a:endParaRPr lang="en-US" b="1" u="sng" dirty="0" smtClean="0">
              <a:solidFill>
                <a:srgbClr val="FF0000"/>
              </a:solidFill>
            </a:endParaRPr>
          </a:p>
          <a:p>
            <a:r>
              <a:rPr lang="en-US" dirty="0" smtClean="0"/>
              <a:t>Dominant </a:t>
            </a:r>
            <a:r>
              <a:rPr lang="en-US" dirty="0"/>
              <a:t>in viper snake </a:t>
            </a:r>
            <a:r>
              <a:rPr lang="en-US" dirty="0" smtClean="0"/>
              <a:t>venom</a:t>
            </a:r>
          </a:p>
          <a:p>
            <a:r>
              <a:rPr lang="en-US" dirty="0" smtClean="0"/>
              <a:t>Have </a:t>
            </a:r>
            <a:r>
              <a:rPr lang="en-US" dirty="0"/>
              <a:t>high MW so, not </a:t>
            </a:r>
            <a:r>
              <a:rPr lang="en-US" dirty="0" smtClean="0"/>
              <a:t>dialyzable</a:t>
            </a:r>
          </a:p>
          <a:p>
            <a:r>
              <a:rPr lang="en-US" dirty="0" smtClean="0"/>
              <a:t>Mainly </a:t>
            </a:r>
            <a:r>
              <a:rPr lang="en-US" dirty="0"/>
              <a:t>composed of hemolysin, </a:t>
            </a:r>
            <a:r>
              <a:rPr lang="en-US" dirty="0" smtClean="0"/>
              <a:t>thromboplastin, cardiotoxin</a:t>
            </a:r>
          </a:p>
          <a:p>
            <a:r>
              <a:rPr lang="en-US" dirty="0" smtClean="0"/>
              <a:t>Can </a:t>
            </a:r>
            <a:r>
              <a:rPr lang="en-US" dirty="0"/>
              <a:t>cause: hemolysis, destruction of vascular endothelium, cerebral </a:t>
            </a:r>
            <a:r>
              <a:rPr lang="en-US" dirty="0" smtClean="0"/>
              <a:t>and intestinal hemorrhage, hypotension </a:t>
            </a:r>
            <a:r>
              <a:rPr lang="en-US" dirty="0"/>
              <a:t>&amp; shock, </a:t>
            </a:r>
            <a:r>
              <a:rPr lang="en-US" dirty="0" smtClean="0"/>
              <a:t>and tissue necrosis</a:t>
            </a:r>
            <a:r>
              <a:rPr lang="en-US" dirty="0"/>
              <a:t>.</a:t>
            </a:r>
          </a:p>
        </p:txBody>
      </p:sp>
      <p:pic>
        <p:nvPicPr>
          <p:cNvPr id="5122" name="Picture 2" descr="ÙØªÙØ¬Ø© Ø¨Ø­Ø« Ø§ÙØµÙØ± Ø¹Ù âªneurotoxic venom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660" y="2065320"/>
            <a:ext cx="4305359" cy="323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8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Snake Venom composition </a:t>
            </a:r>
            <a:endParaRPr lang="en-US" b="1" dirty="0"/>
          </a:p>
        </p:txBody>
      </p:sp>
      <p:sp>
        <p:nvSpPr>
          <p:cNvPr id="3" name="Content Placeholder 2"/>
          <p:cNvSpPr>
            <a:spLocks noGrp="1"/>
          </p:cNvSpPr>
          <p:nvPr>
            <p:ph idx="1"/>
          </p:nvPr>
        </p:nvSpPr>
        <p:spPr>
          <a:xfrm>
            <a:off x="736600" y="1549854"/>
            <a:ext cx="10515600" cy="5308146"/>
          </a:xfrm>
        </p:spPr>
        <p:txBody>
          <a:bodyPr>
            <a:normAutofit fontScale="92500" lnSpcReduction="10000"/>
          </a:bodyPr>
          <a:lstStyle/>
          <a:p>
            <a:r>
              <a:rPr lang="en-US" dirty="0"/>
              <a:t>Snake venom consists of proteins, enzymes, substances with a cytotoxic effect, neurotoxins and </a:t>
            </a:r>
            <a:r>
              <a:rPr lang="en-US" dirty="0" smtClean="0"/>
              <a:t>coagulants.</a:t>
            </a:r>
          </a:p>
          <a:p>
            <a:pPr marL="514350" indent="-514350">
              <a:buAutoNum type="arabicPeriod"/>
            </a:pPr>
            <a:r>
              <a:rPr lang="en-US" b="1" u="sng" dirty="0" smtClean="0"/>
              <a:t>Phosphodiesterases: </a:t>
            </a:r>
            <a:r>
              <a:rPr lang="en-US" dirty="0"/>
              <a:t>are used to interfere with the prey's cardiac system, mainly to lower the blood pressure </a:t>
            </a:r>
            <a:r>
              <a:rPr lang="en-US" dirty="0" smtClean="0"/>
              <a:t>.</a:t>
            </a:r>
          </a:p>
          <a:p>
            <a:pPr marL="514350" indent="-514350">
              <a:buAutoNum type="arabicPeriod"/>
            </a:pPr>
            <a:r>
              <a:rPr lang="en-US" b="1" u="sng" dirty="0"/>
              <a:t>Phospholipase A2: </a:t>
            </a:r>
            <a:r>
              <a:rPr lang="en-US" dirty="0"/>
              <a:t>causes hemolysis through </a:t>
            </a:r>
            <a:r>
              <a:rPr lang="en-US" dirty="0" err="1"/>
              <a:t>esterolysis</a:t>
            </a:r>
            <a:r>
              <a:rPr lang="en-US" dirty="0"/>
              <a:t> of red cell membranes and promotes muscle necrosis </a:t>
            </a:r>
            <a:r>
              <a:rPr lang="en-US" dirty="0" smtClean="0"/>
              <a:t>. Snake </a:t>
            </a:r>
            <a:r>
              <a:rPr lang="en-US" dirty="0"/>
              <a:t>venom inhibits cholinesterase to make the prey lose muscle </a:t>
            </a:r>
            <a:r>
              <a:rPr lang="en-US" dirty="0" smtClean="0"/>
              <a:t>control.</a:t>
            </a:r>
          </a:p>
          <a:p>
            <a:pPr marL="514350" indent="-514350">
              <a:buAutoNum type="arabicPeriod"/>
            </a:pPr>
            <a:r>
              <a:rPr lang="en-US" b="1" u="sng" dirty="0" smtClean="0"/>
              <a:t>Hyaluronidase:</a:t>
            </a:r>
            <a:r>
              <a:rPr lang="en-US" dirty="0" smtClean="0"/>
              <a:t> </a:t>
            </a:r>
            <a:r>
              <a:rPr lang="en-US" dirty="0"/>
              <a:t>increases tissue permeability to increase the rate that other enzymes are absorbed into the prey's </a:t>
            </a:r>
            <a:r>
              <a:rPr lang="en-US" dirty="0" smtClean="0"/>
              <a:t>tissues.</a:t>
            </a:r>
          </a:p>
          <a:p>
            <a:pPr marL="514350" indent="-514350">
              <a:buAutoNum type="arabicPeriod"/>
            </a:pPr>
            <a:r>
              <a:rPr lang="en-US" b="1" u="sng" dirty="0" smtClean="0"/>
              <a:t>Amino </a:t>
            </a:r>
            <a:r>
              <a:rPr lang="en-US" b="1" u="sng" dirty="0"/>
              <a:t>acid oxidases and proteases </a:t>
            </a:r>
            <a:r>
              <a:rPr lang="en-US" dirty="0"/>
              <a:t>are used for digestion. Amino acid oxidase also triggers some other enzymes and is responsible for the yellow color of the venom of some </a:t>
            </a:r>
            <a:r>
              <a:rPr lang="en-US" dirty="0" smtClean="0"/>
              <a:t>species.</a:t>
            </a:r>
            <a:endParaRPr lang="en-US" dirty="0"/>
          </a:p>
          <a:p>
            <a:pPr marL="514350" indent="-514350">
              <a:buAutoNum type="arabicPeriod"/>
            </a:pPr>
            <a:r>
              <a:rPr lang="en-US" b="1" u="sng" dirty="0" err="1" smtClean="0"/>
              <a:t>ATPases</a:t>
            </a:r>
            <a:r>
              <a:rPr lang="en-US" b="1" u="sng" dirty="0" smtClean="0"/>
              <a:t> </a:t>
            </a:r>
            <a:r>
              <a:rPr lang="en-US" dirty="0"/>
              <a:t>which are used for breaking down ATP to disrupt the prey's energy fuel use</a:t>
            </a:r>
            <a:r>
              <a:rPr lang="en-US" dirty="0" smtClean="0"/>
              <a:t>.</a:t>
            </a:r>
            <a:endParaRPr lang="en-US" dirty="0"/>
          </a:p>
        </p:txBody>
      </p:sp>
    </p:spTree>
    <p:extLst>
      <p:ext uri="{BB962C8B-B14F-4D97-AF65-F5344CB8AC3E}">
        <p14:creationId xmlns:p14="http://schemas.microsoft.com/office/powerpoint/2010/main" val="411862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Spitting of the venom</a:t>
            </a:r>
            <a:endParaRPr lang="en-US" b="1" dirty="0"/>
          </a:p>
        </p:txBody>
      </p:sp>
      <p:sp>
        <p:nvSpPr>
          <p:cNvPr id="3" name="Content Placeholder 2"/>
          <p:cNvSpPr>
            <a:spLocks noGrp="1"/>
          </p:cNvSpPr>
          <p:nvPr>
            <p:ph idx="1"/>
          </p:nvPr>
        </p:nvSpPr>
        <p:spPr>
          <a:xfrm>
            <a:off x="838200" y="2159454"/>
            <a:ext cx="10515600" cy="4351338"/>
          </a:xfrm>
        </p:spPr>
        <p:txBody>
          <a:bodyPr/>
          <a:lstStyle/>
          <a:p>
            <a:r>
              <a:rPr lang="en-US" dirty="0" smtClean="0"/>
              <a:t>is </a:t>
            </a:r>
            <a:r>
              <a:rPr lang="en-US" dirty="0"/>
              <a:t>a defensive </a:t>
            </a:r>
            <a:r>
              <a:rPr lang="en-US" dirty="0" smtClean="0"/>
              <a:t>reaction</a:t>
            </a:r>
          </a:p>
          <a:p>
            <a:r>
              <a:rPr lang="en-US" dirty="0" smtClean="0"/>
              <a:t>The </a:t>
            </a:r>
            <a:r>
              <a:rPr lang="en-US" dirty="0"/>
              <a:t>snake tends to aim for the eyes of a perceived </a:t>
            </a:r>
            <a:r>
              <a:rPr lang="en-US" dirty="0" smtClean="0"/>
              <a:t>threat</a:t>
            </a:r>
          </a:p>
          <a:p>
            <a:r>
              <a:rPr lang="en-US" dirty="0" smtClean="0"/>
              <a:t>a </a:t>
            </a:r>
            <a:r>
              <a:rPr lang="en-US" dirty="0"/>
              <a:t>direct hit can cause temporary shock and blindness through severe inflammation of the cornea and </a:t>
            </a:r>
            <a:r>
              <a:rPr lang="en-US" dirty="0" smtClean="0"/>
              <a:t>conjunctiva. </a:t>
            </a:r>
          </a:p>
          <a:p>
            <a:r>
              <a:rPr lang="en-US" dirty="0" smtClean="0"/>
              <a:t>While </a:t>
            </a:r>
            <a:r>
              <a:rPr lang="en-US" dirty="0"/>
              <a:t>there are no serious results if the venom is washed away at once with plenty of water, the blindness caused by a successful spit can become permanent if left </a:t>
            </a:r>
            <a:r>
              <a:rPr lang="en-US" dirty="0" smtClean="0"/>
              <a:t>untreated.</a:t>
            </a:r>
          </a:p>
          <a:p>
            <a:r>
              <a:rPr lang="en-US" dirty="0" smtClean="0"/>
              <a:t>Contact </a:t>
            </a:r>
            <a:r>
              <a:rPr lang="en-US" dirty="0"/>
              <a:t>with the skin is not in itself dangerous, but open wounds may become </a:t>
            </a:r>
            <a:r>
              <a:rPr lang="en-US" dirty="0" smtClean="0"/>
              <a:t>envenomed.</a:t>
            </a:r>
            <a:r>
              <a:rPr lang="en-US" dirty="0"/>
              <a:t> </a:t>
            </a:r>
          </a:p>
        </p:txBody>
      </p:sp>
      <p:pic>
        <p:nvPicPr>
          <p:cNvPr id="4098" name="Picture 2" descr="ÙØªÙØ¬Ø© Ø¨Ø­Ø« Ø§ÙØµÙØ± Ø¹Ù âªspitting of venom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718" y="129903"/>
            <a:ext cx="3531054" cy="233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9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941157"/>
          </a:xfrm>
        </p:spPr>
        <p:txBody>
          <a:bodyPr/>
          <a:lstStyle/>
          <a:p>
            <a:r>
              <a:rPr lang="en-US" dirty="0" smtClean="0"/>
              <a:t>Clinical Manifestations</a:t>
            </a:r>
            <a:endParaRPr lang="en-US" dirty="0"/>
          </a:p>
        </p:txBody>
      </p:sp>
      <p:sp>
        <p:nvSpPr>
          <p:cNvPr id="3" name="Content Placeholder 2"/>
          <p:cNvSpPr>
            <a:spLocks noGrp="1"/>
          </p:cNvSpPr>
          <p:nvPr>
            <p:ph idx="1"/>
          </p:nvPr>
        </p:nvSpPr>
        <p:spPr/>
        <p:txBody>
          <a:bodyPr/>
          <a:lstStyle/>
          <a:p>
            <a:r>
              <a:rPr lang="en-US" dirty="0" smtClean="0"/>
              <a:t>The </a:t>
            </a:r>
            <a:r>
              <a:rPr lang="en-US" dirty="0"/>
              <a:t>manifestations &amp; severity of the case are depended </a:t>
            </a:r>
            <a:r>
              <a:rPr lang="en-US" dirty="0" smtClean="0"/>
              <a:t>on:</a:t>
            </a:r>
          </a:p>
          <a:p>
            <a:pPr marL="514350" indent="-514350">
              <a:buAutoNum type="arabicPeriod"/>
            </a:pPr>
            <a:r>
              <a:rPr lang="en-US" dirty="0" smtClean="0"/>
              <a:t>Amount </a:t>
            </a:r>
            <a:r>
              <a:rPr lang="en-US" dirty="0"/>
              <a:t>of venom </a:t>
            </a:r>
            <a:r>
              <a:rPr lang="en-US" dirty="0" smtClean="0"/>
              <a:t>injected</a:t>
            </a:r>
          </a:p>
          <a:p>
            <a:pPr marL="514350" indent="-514350">
              <a:buAutoNum type="arabicPeriod"/>
            </a:pPr>
            <a:r>
              <a:rPr lang="en-US" dirty="0" smtClean="0"/>
              <a:t>Species </a:t>
            </a:r>
            <a:r>
              <a:rPr lang="en-US" dirty="0"/>
              <a:t>of snake &amp; nature of </a:t>
            </a:r>
            <a:r>
              <a:rPr lang="en-US" dirty="0" smtClean="0"/>
              <a:t>venom</a:t>
            </a:r>
          </a:p>
          <a:p>
            <a:pPr marL="514350" indent="-514350">
              <a:buAutoNum type="arabicPeriod"/>
            </a:pPr>
            <a:r>
              <a:rPr lang="en-US" dirty="0" smtClean="0"/>
              <a:t>Site </a:t>
            </a:r>
            <a:r>
              <a:rPr lang="en-US" dirty="0"/>
              <a:t>of </a:t>
            </a:r>
            <a:r>
              <a:rPr lang="en-US" dirty="0" smtClean="0"/>
              <a:t>bite</a:t>
            </a:r>
          </a:p>
          <a:p>
            <a:pPr marL="514350" indent="-514350">
              <a:buAutoNum type="arabicPeriod"/>
            </a:pPr>
            <a:r>
              <a:rPr lang="en-US" dirty="0" smtClean="0"/>
              <a:t>Time </a:t>
            </a:r>
            <a:r>
              <a:rPr lang="en-US" dirty="0"/>
              <a:t>of </a:t>
            </a:r>
            <a:r>
              <a:rPr lang="en-US" dirty="0" smtClean="0"/>
              <a:t>bite</a:t>
            </a:r>
          </a:p>
          <a:p>
            <a:pPr marL="514350" indent="-514350">
              <a:buAutoNum type="arabicPeriod"/>
            </a:pPr>
            <a:r>
              <a:rPr lang="en-US" dirty="0" smtClean="0"/>
              <a:t>Condition </a:t>
            </a:r>
            <a:r>
              <a:rPr lang="en-US" dirty="0"/>
              <a:t>of </a:t>
            </a:r>
            <a:r>
              <a:rPr lang="en-US" dirty="0" smtClean="0"/>
              <a:t>fangs</a:t>
            </a:r>
          </a:p>
          <a:p>
            <a:pPr marL="514350" indent="-514350">
              <a:buAutoNum type="arabicPeriod"/>
            </a:pPr>
            <a:r>
              <a:rPr lang="en-US" dirty="0" smtClean="0"/>
              <a:t>Pathogens </a:t>
            </a:r>
            <a:r>
              <a:rPr lang="en-US" dirty="0"/>
              <a:t>in mouth of </a:t>
            </a:r>
            <a:r>
              <a:rPr lang="en-US" dirty="0" smtClean="0"/>
              <a:t>snake</a:t>
            </a:r>
          </a:p>
          <a:p>
            <a:pPr marL="514350" indent="-514350">
              <a:buAutoNum type="arabicPeriod"/>
            </a:pPr>
            <a:r>
              <a:rPr lang="en-US" dirty="0" smtClean="0"/>
              <a:t>Death </a:t>
            </a:r>
            <a:r>
              <a:rPr lang="en-US" dirty="0"/>
              <a:t>may occur immediately due to neurogenic </a:t>
            </a:r>
            <a:r>
              <a:rPr lang="en-US" dirty="0" smtClean="0"/>
              <a:t>shock</a:t>
            </a:r>
            <a:endParaRPr lang="en-US" dirty="0"/>
          </a:p>
        </p:txBody>
      </p:sp>
    </p:spTree>
    <p:extLst>
      <p:ext uri="{BB962C8B-B14F-4D97-AF65-F5344CB8AC3E}">
        <p14:creationId xmlns:p14="http://schemas.microsoft.com/office/powerpoint/2010/main" val="152641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518" y="101600"/>
            <a:ext cx="6637110" cy="659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873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TotalTime>
  <Words>1597</Words>
  <Application>Microsoft Office PowerPoint</Application>
  <PresentationFormat>Custom</PresentationFormat>
  <Paragraphs>149</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Definition </vt:lpstr>
      <vt:lpstr>Snakes </vt:lpstr>
      <vt:lpstr>Classifications of snakes </vt:lpstr>
      <vt:lpstr>PowerPoint Presentation</vt:lpstr>
      <vt:lpstr>Snake Venom composition </vt:lpstr>
      <vt:lpstr>Spitting of the venom</vt:lpstr>
      <vt:lpstr>Clinical Manifestations</vt:lpstr>
      <vt:lpstr>PowerPoint Presentation</vt:lpstr>
      <vt:lpstr>PowerPoint Presentation</vt:lpstr>
      <vt:lpstr>PowerPoint Presentation</vt:lpstr>
      <vt:lpstr>Management of toxicity </vt:lpstr>
      <vt:lpstr>PowerPoint Presentation</vt:lpstr>
      <vt:lpstr>PowerPoint Presentation</vt:lpstr>
      <vt:lpstr>PowerPoint Presentation</vt:lpstr>
      <vt:lpstr>SCORPIONS</vt:lpstr>
      <vt:lpstr>Scorpion Venom</vt:lpstr>
      <vt:lpstr>Toxic Mechanism of Scorpion Venom</vt:lpstr>
      <vt:lpstr>PowerPoint Presentation</vt:lpstr>
      <vt:lpstr>PowerPoint Presentation</vt:lpstr>
      <vt:lpstr>Factors Affecting Severity of Scorpion Sting</vt:lpstr>
      <vt:lpstr>Clinical Manifestations</vt:lpstr>
      <vt:lpstr>Management of Scorpion Sting</vt:lpstr>
      <vt:lpstr>PowerPoint Presentation</vt:lpstr>
      <vt:lpstr>Black widow spider </vt:lpstr>
      <vt:lpstr>Clinical Manifestations</vt:lpstr>
      <vt:lpstr>Management of Spider Bite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Yazan Al-Batineh</cp:lastModifiedBy>
  <cp:revision>18</cp:revision>
  <dcterms:created xsi:type="dcterms:W3CDTF">2018-09-11T16:19:06Z</dcterms:created>
  <dcterms:modified xsi:type="dcterms:W3CDTF">2019-06-25T06:52:58Z</dcterms:modified>
</cp:coreProperties>
</file>